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0"/>
  </p:notesMasterIdLst>
  <p:sldIdLst>
    <p:sldId id="256" r:id="rId2"/>
    <p:sldId id="271" r:id="rId3"/>
    <p:sldId id="263" r:id="rId4"/>
    <p:sldId id="299" r:id="rId5"/>
    <p:sldId id="301" r:id="rId6"/>
    <p:sldId id="333" r:id="rId7"/>
    <p:sldId id="340" r:id="rId8"/>
    <p:sldId id="351" r:id="rId9"/>
    <p:sldId id="359" r:id="rId10"/>
    <p:sldId id="353" r:id="rId11"/>
    <p:sldId id="360" r:id="rId12"/>
    <p:sldId id="362" r:id="rId13"/>
    <p:sldId id="354" r:id="rId14"/>
    <p:sldId id="355" r:id="rId15"/>
    <p:sldId id="356" r:id="rId16"/>
    <p:sldId id="357" r:id="rId17"/>
    <p:sldId id="358" r:id="rId18"/>
    <p:sldId id="363" r:id="rId19"/>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7"/>
    <p:restoredTop sz="94633"/>
  </p:normalViewPr>
  <p:slideViewPr>
    <p:cSldViewPr>
      <p:cViewPr varScale="1">
        <p:scale>
          <a:sx n="90" d="100"/>
          <a:sy n="90" d="100"/>
        </p:scale>
        <p:origin x="1736" y="192"/>
      </p:cViewPr>
      <p:guideLst>
        <p:guide orient="horz" pos="2160"/>
        <p:guide pos="2880"/>
      </p:guideLst>
    </p:cSldViewPr>
  </p:slideViewPr>
  <p:notesTextViewPr>
    <p:cViewPr>
      <p:scale>
        <a:sx n="100" d="100"/>
        <a:sy n="100" d="100"/>
      </p:scale>
      <p:origin x="0" y="0"/>
    </p:cViewPr>
  </p:notesTextViewPr>
  <p:notesViewPr>
    <p:cSldViewPr>
      <p:cViewPr>
        <p:scale>
          <a:sx n="190" d="100"/>
          <a:sy n="190" d="100"/>
        </p:scale>
        <p:origin x="896" y="-332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3024FC0C-432F-024C-98C4-14D05CA1E4C6}" type="datetimeFigureOut">
              <a:rPr lang="en-US" smtClean="0"/>
              <a:t>1/4/23</a:t>
            </a:fld>
            <a:endParaRPr lang="en-US" dirty="0"/>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D6C3428F-6FF0-EC4B-8CCC-59918850A8B4}" type="slidenum">
              <a:rPr lang="en-US" smtClean="0"/>
              <a:t>‹#›</a:t>
            </a:fld>
            <a:endParaRPr lang="en-US" dirty="0"/>
          </a:p>
        </p:txBody>
      </p:sp>
    </p:spTree>
    <p:extLst>
      <p:ext uri="{BB962C8B-B14F-4D97-AF65-F5344CB8AC3E}">
        <p14:creationId xmlns:p14="http://schemas.microsoft.com/office/powerpoint/2010/main" val="1717912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a:t>
            </a:fld>
            <a:endParaRPr lang="en-US" dirty="0"/>
          </a:p>
        </p:txBody>
      </p:sp>
    </p:spTree>
    <p:extLst>
      <p:ext uri="{BB962C8B-B14F-4D97-AF65-F5344CB8AC3E}">
        <p14:creationId xmlns:p14="http://schemas.microsoft.com/office/powerpoint/2010/main" val="1503014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98488" y="19050"/>
            <a:ext cx="5786437" cy="4340225"/>
          </a:xfrm>
        </p:spPr>
      </p:sp>
      <p:sp>
        <p:nvSpPr>
          <p:cNvPr id="3" name="Notes Placeholder 2"/>
          <p:cNvSpPr>
            <a:spLocks noGrp="1"/>
          </p:cNvSpPr>
          <p:nvPr>
            <p:ph type="body" idx="1"/>
          </p:nvPr>
        </p:nvSpPr>
        <p:spPr>
          <a:xfrm>
            <a:off x="196850" y="4516438"/>
            <a:ext cx="6705599" cy="4849812"/>
          </a:xfrm>
        </p:spPr>
        <p:txBody>
          <a:bodyPr>
            <a:normAutofit lnSpcReduction="10000"/>
          </a:bodyPr>
          <a:lstStyle/>
          <a:p>
            <a:r>
              <a:rPr lang="en-US" sz="1000" dirty="0"/>
              <a:t>Colossians and Ephesians are called “twin epistles” because of the many parallel passages.  Both letters were written at the same time and sent with Tychicus and Onesimus who also delivered the personal letter to Philemon (Col. 4:7-9).  It is uncertain as to weather Paul ever visited Colosse (2:1; 1:7), but during the three years he was in Ephesus “all in Asia heard the word” (Acts 19:10), so it is possible that Paul traveled the 100 miles to this area where Colosse, Hierapolis, and Laodicea were all settled together in close proximity.  We know that Epaphras had worked with them - that Paul had sent him (1:7; 4:12-13).  Philemon was also instrumental in the Lord’s work at Colosse because the church met in his house (Philm 1:2, 23). While Paul was under house arrest awaiting his appeal to Caesar in Rome he was permitted visits and Epaphras came to warn him of false doctrines (Gnosticism) which prevailed in the church.  Gnosticism was a false doctrine that the flesh is inherently evil, leading to a conclusion that Christ therefore had not come in the literal flesh (2:8-9; see Heb. 4:15).  John would later call those who embraced this doctrine as “anti-Christ” in his first epistle (1 Jn. 4:2-3).  The central theme of Colossians is Christ’s pre-eminence - His deity, whereas in Ephesians the emphasis is the church that is His fulness.  In short, he answers the question, “Who is Jesus?” (1:15-17; 2:9).  Few passages in scripture do a better job describing Christ’s pre-eminence more clearly than do these.  Paul puts it to them succinctly: “For in him dwelleth all the fulness of the Godhead bodily” (2:9). One of four prison epistles, Colossians, with the theme of the pre-eminence of Christ (1:14-22) can easily be divided: </a:t>
            </a:r>
            <a:r>
              <a:rPr lang="en-US" sz="1000" b="1" dirty="0"/>
              <a:t>Chapter 1</a:t>
            </a:r>
            <a:r>
              <a:rPr lang="en-US" sz="1000" dirty="0"/>
              <a:t>: The pre-eminence of Christ; </a:t>
            </a:r>
            <a:r>
              <a:rPr lang="en-US" sz="1000" b="1" dirty="0"/>
              <a:t>Chapter 2</a:t>
            </a:r>
            <a:r>
              <a:rPr lang="en-US" sz="1000" dirty="0"/>
              <a:t>: Christ is the fulness of the Godhead bodily; </a:t>
            </a:r>
            <a:r>
              <a:rPr lang="en-US" sz="1000" b="1" dirty="0"/>
              <a:t>Chapter 3</a:t>
            </a:r>
            <a:r>
              <a:rPr lang="en-US" sz="1000" dirty="0"/>
              <a:t>: If risen in Christ, live in a manner that shows it; </a:t>
            </a:r>
            <a:r>
              <a:rPr lang="en-US" sz="1000" b="1" dirty="0"/>
              <a:t>Chapter 4</a:t>
            </a:r>
            <a:r>
              <a:rPr lang="en-US" sz="1000" dirty="0"/>
              <a:t>: Personal greetings and exhortations. </a:t>
            </a:r>
          </a:p>
          <a:p>
            <a:endParaRPr lang="en-US" sz="1000" b="1" u="sng" dirty="0"/>
          </a:p>
          <a:p>
            <a:r>
              <a:rPr lang="en-US" sz="1000" b="1" u="sng" dirty="0"/>
              <a:t>Application</a:t>
            </a:r>
          </a:p>
          <a:p>
            <a:endParaRPr lang="en-US" sz="1000" b="1" u="sng" dirty="0"/>
          </a:p>
          <a:p>
            <a:pPr marL="685800" lvl="1" indent="-228600">
              <a:buFont typeface="+mj-lt"/>
              <a:buAutoNum type="arabicPeriod"/>
            </a:pPr>
            <a:r>
              <a:rPr lang="en-US" sz="1000" dirty="0"/>
              <a:t>Note Paul’s thanksgiving for these brethren (see 4:2): (1) He was thankful for their </a:t>
            </a:r>
            <a:r>
              <a:rPr lang="en-US" sz="1000" b="1" dirty="0"/>
              <a:t>faith</a:t>
            </a:r>
            <a:r>
              <a:rPr lang="en-US" sz="1000" dirty="0"/>
              <a:t> and </a:t>
            </a:r>
            <a:r>
              <a:rPr lang="en-US" sz="1000" b="1" dirty="0"/>
              <a:t>love</a:t>
            </a:r>
            <a:r>
              <a:rPr lang="en-US" sz="1000" dirty="0"/>
              <a:t> (1:3); he was thankful for their </a:t>
            </a:r>
            <a:r>
              <a:rPr lang="en-US" sz="1000" b="1" dirty="0"/>
              <a:t>hope</a:t>
            </a:r>
            <a:r>
              <a:rPr lang="en-US" sz="1000" dirty="0"/>
              <a:t> (1:4); he was thankful for their </a:t>
            </a:r>
            <a:r>
              <a:rPr lang="en-US" sz="1000" b="1" dirty="0"/>
              <a:t>fruit bearing </a:t>
            </a:r>
            <a:r>
              <a:rPr lang="en-US" sz="1000" dirty="0"/>
              <a:t>(1:6); he gave thanks to the Father (1:12a; 4:17).  These are good things for which we should be thankful.  Are we? </a:t>
            </a:r>
          </a:p>
          <a:p>
            <a:pPr marL="685800" lvl="1" indent="-228600">
              <a:buFont typeface="+mj-lt"/>
              <a:buAutoNum type="arabicPeriod"/>
            </a:pPr>
            <a:r>
              <a:rPr lang="en-US" sz="1000" dirty="0"/>
              <a:t>It is through baptism we have been translated from one kingdom to another - from darkness to light (Col. 1:13).  As such, we are to set our minds on things above and walk according to the Spirit (3:2).  How’s your walk these days? </a:t>
            </a:r>
          </a:p>
          <a:p>
            <a:pPr marL="685800" lvl="1" indent="-228600">
              <a:buFont typeface="+mj-lt"/>
              <a:buAutoNum type="arabicPeriod"/>
            </a:pPr>
            <a:r>
              <a:rPr lang="en-US" sz="1000" dirty="0"/>
              <a:t>How’s your attitude toward others? Paul tells us to ”put on” several attributes that will help us in our relationships with others; such as, </a:t>
            </a:r>
            <a:r>
              <a:rPr lang="en-US" sz="1000" i="1" dirty="0"/>
              <a:t>compassionate hearts</a:t>
            </a:r>
            <a:r>
              <a:rPr lang="en-US" sz="1000" dirty="0"/>
              <a:t>, </a:t>
            </a:r>
            <a:r>
              <a:rPr lang="en-US" sz="1000" i="1" dirty="0"/>
              <a:t>kindness</a:t>
            </a:r>
            <a:r>
              <a:rPr lang="en-US" sz="1000" dirty="0"/>
              <a:t>, </a:t>
            </a:r>
            <a:r>
              <a:rPr lang="en-US" sz="1000" i="1" dirty="0"/>
              <a:t>humility,</a:t>
            </a:r>
            <a:r>
              <a:rPr lang="en-US" sz="1000" dirty="0"/>
              <a:t> </a:t>
            </a:r>
            <a:r>
              <a:rPr lang="en-US" sz="1000" i="1" dirty="0"/>
              <a:t>meekness</a:t>
            </a:r>
            <a:r>
              <a:rPr lang="en-US" sz="1000" dirty="0"/>
              <a:t>, and </a:t>
            </a:r>
            <a:r>
              <a:rPr lang="en-US" sz="1000" i="1" dirty="0"/>
              <a:t>patience</a:t>
            </a:r>
            <a:r>
              <a:rPr lang="en-US" sz="1000" dirty="0"/>
              <a:t> (3:12-13).  As he closes out this section of scripture he calls us to be forgiving toward those who have a complaint with us. These adjectives are precursors to an attitude of forgiveness.   How’s your heart? Is it kind, humble, meek and patient? Can it be said of us that we give each other the benefit of doubt at this church?</a:t>
            </a:r>
          </a:p>
          <a:p>
            <a:pPr marL="685800" lvl="1" indent="-228600">
              <a:buFont typeface="+mj-lt"/>
              <a:buAutoNum type="arabicPeriod"/>
            </a:pPr>
            <a:endParaRPr lang="en-US" sz="1000" dirty="0"/>
          </a:p>
          <a:p>
            <a:r>
              <a:rPr lang="en-US" sz="1000" dirty="0"/>
              <a:t>Key thought: How do you use your time? Paul tells us that we are to “redeem the time” (Eph. 5:16) or “make the best use of our time” (Col. 4:5), meaning we are not to waste the time we have on this earth.  As Ben Franklin once said, “Dost thou love life? Then do not squander time, for that is the stuff life is made of.”  Can it be said we use our time wisely? </a:t>
            </a:r>
          </a:p>
          <a:p>
            <a:pPr marL="685800" lvl="1" indent="-228600">
              <a:buFont typeface="+mj-lt"/>
              <a:buAutoNum type="arabicPeriod"/>
            </a:pPr>
            <a:endParaRPr lang="en-US" sz="1000" dirty="0"/>
          </a:p>
          <a:p>
            <a:pPr marL="685800" lvl="1" indent="-228600">
              <a:buFont typeface="+mj-lt"/>
              <a:buAutoNum type="arabicPeriod"/>
            </a:pPr>
            <a:endParaRPr lang="en-US" sz="1000" dirty="0"/>
          </a:p>
          <a:p>
            <a:pPr marL="685800" lvl="1" indent="-228600">
              <a:buFont typeface="+mj-lt"/>
              <a:buAutoNum type="arabicPeriod"/>
            </a:pPr>
            <a:endParaRPr lang="en-US" sz="1000" dirty="0"/>
          </a:p>
          <a:p>
            <a:pPr marL="685800" lvl="1" indent="-228600">
              <a:buFont typeface="+mj-lt"/>
              <a:buAutoNum type="arabicPeriod"/>
            </a:pPr>
            <a:endParaRPr lang="en-US" sz="1000" dirty="0"/>
          </a:p>
          <a:p>
            <a:pPr marL="685800" lvl="1" indent="-228600">
              <a:buFont typeface="+mj-lt"/>
              <a:buAutoNum type="arabicPeriod"/>
            </a:pPr>
            <a:endParaRPr lang="en-US" sz="10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120650" y="6064250"/>
            <a:ext cx="5964238" cy="3200400"/>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dirty="0"/>
          </a:p>
        </p:txBody>
      </p:sp>
    </p:spTree>
    <p:extLst>
      <p:ext uri="{BB962C8B-B14F-4D97-AF65-F5344CB8AC3E}">
        <p14:creationId xmlns:p14="http://schemas.microsoft.com/office/powerpoint/2010/main" val="2057503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6</a:t>
            </a:fld>
            <a:endParaRPr lang="en-US" dirty="0"/>
          </a:p>
        </p:txBody>
      </p:sp>
    </p:spTree>
    <p:extLst>
      <p:ext uri="{BB962C8B-B14F-4D97-AF65-F5344CB8AC3E}">
        <p14:creationId xmlns:p14="http://schemas.microsoft.com/office/powerpoint/2010/main" val="1056026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8</a:t>
            </a:fld>
            <a:endParaRPr lang="en-US" dirty="0"/>
          </a:p>
        </p:txBody>
      </p:sp>
    </p:spTree>
    <p:extLst>
      <p:ext uri="{BB962C8B-B14F-4D97-AF65-F5344CB8AC3E}">
        <p14:creationId xmlns:p14="http://schemas.microsoft.com/office/powerpoint/2010/main" val="713204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9</a:t>
            </a:fld>
            <a:endParaRPr lang="en-US" dirty="0"/>
          </a:p>
        </p:txBody>
      </p:sp>
    </p:spTree>
    <p:extLst>
      <p:ext uri="{BB962C8B-B14F-4D97-AF65-F5344CB8AC3E}">
        <p14:creationId xmlns:p14="http://schemas.microsoft.com/office/powerpoint/2010/main" val="3069360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11</a:t>
            </a:fld>
            <a:endParaRPr lang="en-US" dirty="0"/>
          </a:p>
        </p:txBody>
      </p:sp>
    </p:spTree>
    <p:extLst>
      <p:ext uri="{BB962C8B-B14F-4D97-AF65-F5344CB8AC3E}">
        <p14:creationId xmlns:p14="http://schemas.microsoft.com/office/powerpoint/2010/main" val="466452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1/4/23</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1/4/23</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Colossians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3D6B8-80AA-0C4D-AAC1-28100FF6D1CE}"/>
              </a:ext>
            </a:extLst>
          </p:cNvPr>
          <p:cNvSpPr>
            <a:spLocks noGrp="1"/>
          </p:cNvSpPr>
          <p:nvPr>
            <p:ph type="title"/>
          </p:nvPr>
        </p:nvSpPr>
        <p:spPr/>
        <p:txBody>
          <a:bodyPr>
            <a:normAutofit/>
          </a:bodyPr>
          <a:lstStyle/>
          <a:p>
            <a:r>
              <a:rPr lang="en-US" sz="3200" dirty="0"/>
              <a:t>“The Colossian Heresy” </a:t>
            </a:r>
          </a:p>
        </p:txBody>
      </p:sp>
      <p:sp>
        <p:nvSpPr>
          <p:cNvPr id="3" name="Content Placeholder 2">
            <a:extLst>
              <a:ext uri="{FF2B5EF4-FFF2-40B4-BE49-F238E27FC236}">
                <a16:creationId xmlns:a16="http://schemas.microsoft.com/office/drawing/2014/main" id="{6D5EFDA2-3BF3-9041-B88B-5A8CABA90A0E}"/>
              </a:ext>
            </a:extLst>
          </p:cNvPr>
          <p:cNvSpPr>
            <a:spLocks noGrp="1"/>
          </p:cNvSpPr>
          <p:nvPr>
            <p:ph idx="4294967295"/>
          </p:nvPr>
        </p:nvSpPr>
        <p:spPr>
          <a:xfrm>
            <a:off x="114300" y="1447800"/>
            <a:ext cx="8915400" cy="5257800"/>
          </a:xfrm>
        </p:spPr>
        <p:txBody>
          <a:bodyPr>
            <a:normAutofit lnSpcReduction="10000"/>
          </a:bodyPr>
          <a:lstStyle/>
          <a:p>
            <a:pPr marL="118872" indent="0">
              <a:buNone/>
            </a:pPr>
            <a:r>
              <a:rPr lang="en-US" sz="2000" dirty="0"/>
              <a:t>“Mixing Christianity with a dash of Jewish legalism and a pound of pagan mythology, the false teachers in Colosse had concocted an odd blend of religions.  They taught that faith in Christ Jesus wasn’t enough.  True salvation came through </a:t>
            </a:r>
            <a:r>
              <a:rPr lang="en-US" sz="2000" b="1" dirty="0"/>
              <a:t>knowledge</a:t>
            </a:r>
            <a:r>
              <a:rPr lang="en-US" sz="2000" dirty="0"/>
              <a:t> gained by spiritual enlightenment (see 1:9-10, </a:t>
            </a:r>
            <a:r>
              <a:rPr lang="en-US" sz="2000" i="1" dirty="0"/>
              <a:t>epignosin), </a:t>
            </a:r>
            <a:r>
              <a:rPr lang="en-US" sz="2000" dirty="0"/>
              <a:t>Jewish dietary laws, festivals, and rituals (2:16), along with asceticism, astrology, “the worship of angels, ”and mystical “visions” (2:18) were among the many rungs on the ladder to enlightenment.  A snobbish mentality seeped into the church, dividing the congregation between the spiritual haves and have nots…Paul strives to curb such tendencies by recalling the preeminence of Christ in everything (1:18), because Christ is “the image of the invisible God” (1:15), who reconciled humanity to God “by the blood of his cross” (1:20)” </a:t>
            </a:r>
            <a:r>
              <a:rPr lang="en-US" sz="1600" dirty="0"/>
              <a:t>--- Olbricht &amp; McLarty, Truth for Today Commentary on Colossians</a:t>
            </a:r>
          </a:p>
          <a:p>
            <a:pPr marL="118872" indent="0">
              <a:buNone/>
            </a:pPr>
            <a:endParaRPr lang="en-US" sz="1600" dirty="0"/>
          </a:p>
          <a:p>
            <a:pPr marL="118872" indent="0">
              <a:buNone/>
            </a:pPr>
            <a:r>
              <a:rPr lang="en-US" sz="2000" dirty="0"/>
              <a:t>Note: The Gnostics denied that the Messiah had come in the flesh. They taught that one did not need the atoning sacrifice of his blood for salvation, because He had never really lived as a human being.  Rather, the Gnostics emphasized that salvation could be attained only through the secret knowledge that Christ had given his disciples.  Paul calls the Gnostic teachings the "tradition of men" (2:8) and the "commandments and doctrines of men" (2:22) --- RCF.</a:t>
            </a:r>
          </a:p>
        </p:txBody>
      </p:sp>
    </p:spTree>
    <p:extLst>
      <p:ext uri="{BB962C8B-B14F-4D97-AF65-F5344CB8AC3E}">
        <p14:creationId xmlns:p14="http://schemas.microsoft.com/office/powerpoint/2010/main" val="1921879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A0417-E41D-E94A-8C97-9D16AEE29ED1}"/>
              </a:ext>
            </a:extLst>
          </p:cNvPr>
          <p:cNvSpPr>
            <a:spLocks noGrp="1"/>
          </p:cNvSpPr>
          <p:nvPr>
            <p:ph type="title"/>
          </p:nvPr>
        </p:nvSpPr>
        <p:spPr/>
        <p:txBody>
          <a:bodyPr>
            <a:normAutofit/>
          </a:bodyPr>
          <a:lstStyle/>
          <a:p>
            <a:r>
              <a:rPr lang="en-US" sz="3200" dirty="0"/>
              <a:t>Gnosticism defined</a:t>
            </a:r>
          </a:p>
        </p:txBody>
      </p:sp>
      <p:sp>
        <p:nvSpPr>
          <p:cNvPr id="3" name="Rectangle 2">
            <a:extLst>
              <a:ext uri="{FF2B5EF4-FFF2-40B4-BE49-F238E27FC236}">
                <a16:creationId xmlns:a16="http://schemas.microsoft.com/office/drawing/2014/main" id="{9045F44B-3752-3B43-B7B1-A9E5C2E3C4B8}"/>
              </a:ext>
            </a:extLst>
          </p:cNvPr>
          <p:cNvSpPr/>
          <p:nvPr/>
        </p:nvSpPr>
        <p:spPr>
          <a:xfrm>
            <a:off x="152400" y="1524000"/>
            <a:ext cx="8991600" cy="5093702"/>
          </a:xfrm>
          <a:prstGeom prst="rect">
            <a:avLst/>
          </a:prstGeom>
        </p:spPr>
        <p:txBody>
          <a:bodyPr wrap="square">
            <a:spAutoFit/>
          </a:bodyPr>
          <a:lstStyle/>
          <a:p>
            <a:r>
              <a:rPr lang="en-US" sz="2000" dirty="0"/>
              <a:t>“</a:t>
            </a:r>
            <a:r>
              <a:rPr lang="en-US" sz="1900" dirty="0"/>
              <a:t>Gnosticism wasn't a separate religion; rather, it was a philosophy that was blended with components of existing religions.  Apparently, elements of Judaism /Christianity were combined with Gnostic beliefs soon after the Church began, creating the heretical teachings that Paul combats in his letter to the Colossians.  The term "Gnostic" comes from the Greek word </a:t>
            </a:r>
            <a:r>
              <a:rPr lang="en-US" sz="1900" i="1" dirty="0"/>
              <a:t>gnosis</a:t>
            </a:r>
            <a:r>
              <a:rPr lang="en-US" sz="1900" dirty="0"/>
              <a:t>, which means knowledge.  Gnosticism was a complex religious philosophy which taught that salvation could only be achieved through </a:t>
            </a:r>
            <a:r>
              <a:rPr lang="en-US" sz="1900" b="1" dirty="0"/>
              <a:t>secret knowledge</a:t>
            </a:r>
            <a:r>
              <a:rPr lang="en-US" sz="1900" dirty="0"/>
              <a:t>.  Although there were many different types of Gnosticism, they had several common features.” (ISBE). </a:t>
            </a:r>
          </a:p>
          <a:p>
            <a:endParaRPr lang="en-US" sz="1900" dirty="0"/>
          </a:p>
          <a:p>
            <a:r>
              <a:rPr lang="en-US" sz="1900" dirty="0"/>
              <a:t>“From what Paul wrote we conclude that the false teachers at Colosse were much like Judaizing teachers who troubled the church in its early years (Acts 15:1-2; Gal. 1:6-8; 3:1-2; 4:9-11; 5:1-4).  They seemed to teach a mixture of paganistic mysticism and Judaistic ceremonialism which encouraged the practice of angel worship and asceticism (indulgence).  They apparently practiced an early form of Gnosticism teaching that all flesh is evil.  If all flesh is inherently sinful, then Christ could not have come in the flesh and been sinless.  So rather than rejecting this false premise, Gnostics began denying that Christ had come in the literal flesh. ”  </a:t>
            </a:r>
            <a:r>
              <a:rPr lang="en-US" sz="2000" dirty="0"/>
              <a:t>--- </a:t>
            </a:r>
            <a:r>
              <a:rPr lang="en-US" sz="1600" dirty="0"/>
              <a:t>Harkrider, Workbook Commentary, page 99.  </a:t>
            </a:r>
          </a:p>
        </p:txBody>
      </p:sp>
    </p:spTree>
    <p:extLst>
      <p:ext uri="{BB962C8B-B14F-4D97-AF65-F5344CB8AC3E}">
        <p14:creationId xmlns:p14="http://schemas.microsoft.com/office/powerpoint/2010/main" val="388186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A0417-E41D-E94A-8C97-9D16AEE29ED1}"/>
              </a:ext>
            </a:extLst>
          </p:cNvPr>
          <p:cNvSpPr>
            <a:spLocks noGrp="1"/>
          </p:cNvSpPr>
          <p:nvPr>
            <p:ph type="title" idx="4294967295"/>
          </p:nvPr>
        </p:nvSpPr>
        <p:spPr>
          <a:xfrm>
            <a:off x="76200" y="-152400"/>
            <a:ext cx="8953500" cy="1250950"/>
          </a:xfrm>
        </p:spPr>
        <p:txBody>
          <a:bodyPr>
            <a:noAutofit/>
          </a:bodyPr>
          <a:lstStyle/>
          <a:p>
            <a:br>
              <a:rPr lang="en-US" sz="2400" dirty="0">
                <a:solidFill>
                  <a:schemeClr val="tx1"/>
                </a:solidFill>
              </a:rPr>
            </a:br>
            <a:br>
              <a:rPr lang="en-US" sz="2400" dirty="0">
                <a:solidFill>
                  <a:schemeClr val="tx1"/>
                </a:solidFill>
              </a:rPr>
            </a:br>
            <a:r>
              <a:rPr lang="en-US" sz="2200" dirty="0">
                <a:solidFill>
                  <a:schemeClr val="tx1"/>
                </a:solidFill>
              </a:rPr>
              <a:t>The ISBE records the following general characteristics found within most varieties of Gnosticism:</a:t>
            </a:r>
            <a:br>
              <a:rPr lang="en-US" sz="2200" dirty="0">
                <a:solidFill>
                  <a:schemeClr val="tx1"/>
                </a:solidFill>
              </a:rPr>
            </a:br>
            <a:br>
              <a:rPr lang="en-US" sz="2400" dirty="0"/>
            </a:br>
            <a:endParaRPr lang="en-US" sz="2400" dirty="0"/>
          </a:p>
        </p:txBody>
      </p:sp>
      <p:sp>
        <p:nvSpPr>
          <p:cNvPr id="3" name="Rectangle 2">
            <a:extLst>
              <a:ext uri="{FF2B5EF4-FFF2-40B4-BE49-F238E27FC236}">
                <a16:creationId xmlns:a16="http://schemas.microsoft.com/office/drawing/2014/main" id="{9045F44B-3752-3B43-B7B1-A9E5C2E3C4B8}"/>
              </a:ext>
            </a:extLst>
          </p:cNvPr>
          <p:cNvSpPr/>
          <p:nvPr/>
        </p:nvSpPr>
        <p:spPr>
          <a:xfrm>
            <a:off x="114300" y="838200"/>
            <a:ext cx="9029700" cy="5909310"/>
          </a:xfrm>
          <a:prstGeom prst="rect">
            <a:avLst/>
          </a:prstGeom>
        </p:spPr>
        <p:txBody>
          <a:bodyPr wrap="square">
            <a:spAutoFit/>
          </a:bodyPr>
          <a:lstStyle/>
          <a:p>
            <a:r>
              <a:rPr lang="en-US" dirty="0"/>
              <a:t>(1) </a:t>
            </a:r>
            <a:r>
              <a:rPr lang="en-US" b="1" dirty="0"/>
              <a:t>a claim on the part of the initiated to a special knowledge of the truth; a tendency to regard knowledge as superior to faith and as the special possession of the more enlightened, for ordinary Christians did not possess this secret and higher doctrine;</a:t>
            </a:r>
          </a:p>
          <a:p>
            <a:r>
              <a:rPr lang="en-US" dirty="0"/>
              <a:t>(2</a:t>
            </a:r>
            <a:r>
              <a:rPr lang="en-US" b="1" dirty="0"/>
              <a:t>) the essential separation of matter and spirit, matter being intrinsically evil and the source from which all evil has arisen;</a:t>
            </a:r>
          </a:p>
          <a:p>
            <a:r>
              <a:rPr lang="en-US" dirty="0"/>
              <a:t>(3) an attempt to solve the problems of creation and the origin of evil by postulating a demiurge, i.e., a creator or artificer of the world distinct from the deity, and emanations extending between God and the visible universe (the demiurge for the Gnostics being the God of the OT, an inferior being infinitely remote from the Supreme Being who can have nothing to do with anything material);</a:t>
            </a:r>
          </a:p>
          <a:p>
            <a:r>
              <a:rPr lang="en-US" dirty="0"/>
              <a:t>(4) </a:t>
            </a:r>
            <a:r>
              <a:rPr lang="en-US" b="1" dirty="0"/>
              <a:t>a denial of the true humanity of Christ; a docetic Christology (that Christ’s body was not human - rcf)  which considered the earthly life of Christ and especially His sufferings on the cross to be unreal;</a:t>
            </a:r>
          </a:p>
          <a:p>
            <a:r>
              <a:rPr lang="en-US" dirty="0"/>
              <a:t>(5) </a:t>
            </a:r>
            <a:r>
              <a:rPr lang="en-US" b="1" dirty="0"/>
              <a:t>the denial of the personality of the Supreme God, and also the denial of the free will of mankind;</a:t>
            </a:r>
          </a:p>
          <a:p>
            <a:r>
              <a:rPr lang="en-US" dirty="0"/>
              <a:t>(6) the teaching, on the one hand, of asceticism (indulgence) as the means of attaining spiritual communion with God, and, on the other hand, of an indifference that led directly to licentiousness;</a:t>
            </a:r>
          </a:p>
          <a:p>
            <a:r>
              <a:rPr lang="en-US" dirty="0"/>
              <a:t>(7) a syncretistic tendency that combined certain more or less misunderstood Christian doctrines and various elements from oriental, Jewish, Greek, and other sources;</a:t>
            </a:r>
          </a:p>
          <a:p>
            <a:r>
              <a:rPr lang="en-US" dirty="0"/>
              <a:t>(8) ascription of the OT to the demiurge or inferior creator of the world.</a:t>
            </a:r>
          </a:p>
        </p:txBody>
      </p:sp>
    </p:spTree>
    <p:extLst>
      <p:ext uri="{BB962C8B-B14F-4D97-AF65-F5344CB8AC3E}">
        <p14:creationId xmlns:p14="http://schemas.microsoft.com/office/powerpoint/2010/main" val="729487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7320714-BCB8-1E49-A676-D02908DB01B2}"/>
              </a:ext>
            </a:extLst>
          </p:cNvPr>
          <p:cNvSpPr>
            <a:spLocks noGrp="1"/>
          </p:cNvSpPr>
          <p:nvPr>
            <p:ph type="title"/>
          </p:nvPr>
        </p:nvSpPr>
        <p:spPr>
          <a:xfrm>
            <a:off x="457200" y="762000"/>
            <a:ext cx="8229600" cy="1252728"/>
          </a:xfrm>
        </p:spPr>
        <p:txBody>
          <a:bodyPr>
            <a:normAutofit fontScale="90000"/>
          </a:bodyPr>
          <a:lstStyle/>
          <a:p>
            <a:r>
              <a:rPr lang="en-US" sz="3600" dirty="0"/>
              <a:t>Who wrote the book</a:t>
            </a:r>
            <a:r>
              <a:rPr lang="en-US" dirty="0"/>
              <a:t>?</a:t>
            </a:r>
            <a:br>
              <a:rPr lang="en-US" dirty="0"/>
            </a:br>
            <a:br>
              <a:rPr lang="en-US" dirty="0"/>
            </a:br>
            <a:endParaRPr lang="en-US" dirty="0"/>
          </a:p>
        </p:txBody>
      </p:sp>
      <p:sp>
        <p:nvSpPr>
          <p:cNvPr id="4" name="Content Placeholder 3">
            <a:extLst>
              <a:ext uri="{FF2B5EF4-FFF2-40B4-BE49-F238E27FC236}">
                <a16:creationId xmlns:a16="http://schemas.microsoft.com/office/drawing/2014/main" id="{78799054-E409-F94E-9FE3-4514ADD6D9F3}"/>
              </a:ext>
            </a:extLst>
          </p:cNvPr>
          <p:cNvSpPr>
            <a:spLocks noGrp="1"/>
          </p:cNvSpPr>
          <p:nvPr>
            <p:ph idx="1"/>
          </p:nvPr>
        </p:nvSpPr>
        <p:spPr>
          <a:xfrm>
            <a:off x="152400" y="1470391"/>
            <a:ext cx="8686800" cy="5235209"/>
          </a:xfrm>
        </p:spPr>
        <p:txBody>
          <a:bodyPr>
            <a:normAutofit fontScale="77500" lnSpcReduction="20000"/>
          </a:bodyPr>
          <a:lstStyle/>
          <a:p>
            <a:pPr marL="118872" indent="0">
              <a:buNone/>
            </a:pPr>
            <a:r>
              <a:rPr lang="en-US" sz="3100" dirty="0"/>
              <a:t>Colossians and Ephesians are called twin epistles because they were written at the same time, had the same messenger (Tychicus), and because they contain parallel thoughts.  One can assume that Paul passed through there on his travels but there is no record he ever preached there.  He learned of the city by report from Epaphras and was an unknown face to them.  Before Paul wrote this letter to the Christians in Colosse, it is possible he had never been to their city (2:1).  This helps explain the personal greetings he included at the end of the letter, a practice he usually reserved for letters to churches he had not visited (for example, Romans). Paul sought to develop personal connections with the people he hoped to teach and serve, rather than just going around from city to city asserting his apostolic authority.  The more personal tone at the close of this letter would have been especially significant in creating a connection with the Colossian believers, given the fact that part of Paul’s reason for writing involved calling out the heretical teachers who had infiltrated the Colossian church.</a:t>
            </a:r>
          </a:p>
        </p:txBody>
      </p:sp>
    </p:spTree>
    <p:extLst>
      <p:ext uri="{BB962C8B-B14F-4D97-AF65-F5344CB8AC3E}">
        <p14:creationId xmlns:p14="http://schemas.microsoft.com/office/powerpoint/2010/main" val="1539653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7320714-BCB8-1E49-A676-D02908DB01B2}"/>
              </a:ext>
            </a:extLst>
          </p:cNvPr>
          <p:cNvSpPr>
            <a:spLocks noGrp="1"/>
          </p:cNvSpPr>
          <p:nvPr>
            <p:ph type="title"/>
          </p:nvPr>
        </p:nvSpPr>
        <p:spPr>
          <a:xfrm>
            <a:off x="457200" y="217663"/>
            <a:ext cx="8229600" cy="1252728"/>
          </a:xfrm>
        </p:spPr>
        <p:txBody>
          <a:bodyPr>
            <a:noAutofit/>
          </a:bodyPr>
          <a:lstStyle/>
          <a:p>
            <a:r>
              <a:rPr lang="en-US" sz="3200" dirty="0"/>
              <a:t>Where are we?</a:t>
            </a:r>
          </a:p>
        </p:txBody>
      </p:sp>
      <p:sp>
        <p:nvSpPr>
          <p:cNvPr id="4" name="Content Placeholder 3">
            <a:extLst>
              <a:ext uri="{FF2B5EF4-FFF2-40B4-BE49-F238E27FC236}">
                <a16:creationId xmlns:a16="http://schemas.microsoft.com/office/drawing/2014/main" id="{78799054-E409-F94E-9FE3-4514ADD6D9F3}"/>
              </a:ext>
            </a:extLst>
          </p:cNvPr>
          <p:cNvSpPr>
            <a:spLocks noGrp="1"/>
          </p:cNvSpPr>
          <p:nvPr>
            <p:ph idx="1"/>
          </p:nvPr>
        </p:nvSpPr>
        <p:spPr>
          <a:xfrm>
            <a:off x="304800" y="1470391"/>
            <a:ext cx="8534400" cy="4016009"/>
          </a:xfrm>
        </p:spPr>
        <p:txBody>
          <a:bodyPr>
            <a:normAutofit fontScale="70000" lnSpcReduction="20000"/>
          </a:bodyPr>
          <a:lstStyle/>
          <a:p>
            <a:pPr marL="118872" indent="0">
              <a:buNone/>
            </a:pPr>
            <a:endParaRPr lang="en-US" dirty="0"/>
          </a:p>
          <a:p>
            <a:pPr marL="118872" indent="0">
              <a:buNone/>
            </a:pPr>
            <a:r>
              <a:rPr lang="en-US" sz="3100" dirty="0"/>
              <a:t>On his third preaching tour, Paul spent a long period at Ephesus.  Upon his return from this journey Paul was arrested in Jerusalem (Acts 21:30-36).  He was taken to Caesarea and on to Rome.  While imprisoned in Rome, In AD 62, Paul penned this letter.  Epaphras had come to Rome in part to serve Paul during his imprisonment (Philemon 1:23) but also to confide in him regarding the dangerous teachings the Colossians were hearing (known as the “Colossian Heresy” - a false doctrine called Gnosticism).  So, Paul sent this letter, along with the letters to Philemon and to the Ephesians, with Tychicus, accompanied by Onesimus (4:7; Philem. 1:10–12).  Tychicus was a coworker of Paul who would have been able to help the Colossian believers understand and apply the apostle’s teachings in the letter</a:t>
            </a:r>
            <a:r>
              <a:rPr lang="en-US" sz="3400" dirty="0"/>
              <a:t>.</a:t>
            </a:r>
          </a:p>
          <a:p>
            <a:pPr marL="118872" indent="0">
              <a:buNone/>
            </a:pPr>
            <a:endParaRPr lang="en-US" dirty="0"/>
          </a:p>
        </p:txBody>
      </p:sp>
    </p:spTree>
    <p:extLst>
      <p:ext uri="{BB962C8B-B14F-4D97-AF65-F5344CB8AC3E}">
        <p14:creationId xmlns:p14="http://schemas.microsoft.com/office/powerpoint/2010/main" val="421980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7320714-BCB8-1E49-A676-D02908DB01B2}"/>
              </a:ext>
            </a:extLst>
          </p:cNvPr>
          <p:cNvSpPr>
            <a:spLocks noGrp="1"/>
          </p:cNvSpPr>
          <p:nvPr>
            <p:ph type="title"/>
          </p:nvPr>
        </p:nvSpPr>
        <p:spPr>
          <a:xfrm>
            <a:off x="457200" y="457200"/>
            <a:ext cx="8229600" cy="1252728"/>
          </a:xfrm>
        </p:spPr>
        <p:txBody>
          <a:bodyPr>
            <a:noAutofit/>
          </a:bodyPr>
          <a:lstStyle/>
          <a:p>
            <a:r>
              <a:rPr lang="en-US" sz="3200" dirty="0"/>
              <a:t>Why is Colossians so important?</a:t>
            </a:r>
            <a:br>
              <a:rPr lang="en-US" sz="3200" dirty="0"/>
            </a:br>
            <a:endParaRPr lang="en-US" sz="3200" dirty="0"/>
          </a:p>
        </p:txBody>
      </p:sp>
      <p:sp>
        <p:nvSpPr>
          <p:cNvPr id="4" name="Content Placeholder 3">
            <a:extLst>
              <a:ext uri="{FF2B5EF4-FFF2-40B4-BE49-F238E27FC236}">
                <a16:creationId xmlns:a16="http://schemas.microsoft.com/office/drawing/2014/main" id="{78799054-E409-F94E-9FE3-4514ADD6D9F3}"/>
              </a:ext>
            </a:extLst>
          </p:cNvPr>
          <p:cNvSpPr>
            <a:spLocks noGrp="1"/>
          </p:cNvSpPr>
          <p:nvPr>
            <p:ph idx="1"/>
          </p:nvPr>
        </p:nvSpPr>
        <p:spPr>
          <a:xfrm>
            <a:off x="152400" y="1447800"/>
            <a:ext cx="8686800" cy="5791200"/>
          </a:xfrm>
        </p:spPr>
        <p:txBody>
          <a:bodyPr>
            <a:normAutofit fontScale="77500" lnSpcReduction="20000"/>
          </a:bodyPr>
          <a:lstStyle/>
          <a:p>
            <a:pPr marL="118872" indent="0">
              <a:buNone/>
            </a:pPr>
            <a:r>
              <a:rPr lang="en-US" sz="2600" dirty="0"/>
              <a:t>The church at Colossae was under attack from false teachers who were denigrating the deity of Jesus; they were teaching that He was not actually God (in the flesh).  Though Paul had never been to the church itself, he addressed these issues head-on.  The nature of Jesus Christ as Creator and Redeemer was non-negotiable, so Paul wrote to them that he might bring his wisdom to bear on this difficult and trying situation.  It was critical to him that this church know God in His greatness and glory, rather than in the deficient view given them by the false teachers (1:25; 2:1–2).  The letter was sent to safeguard, to encourage them to follow Christ and to avoid any other ungodly practices.  Paul challenged them to remain true to Christ and avoid the the ungodly philosophies, traditions, and practices of their culture.  The question of Christ’s deity remains with us.  Attempts to completely understand the nature of God will always challenge us.  </a:t>
            </a:r>
          </a:p>
          <a:p>
            <a:pPr marL="118872" indent="0">
              <a:buNone/>
            </a:pPr>
            <a:endParaRPr lang="en-US" sz="2600" dirty="0"/>
          </a:p>
          <a:p>
            <a:pPr marL="118872" indent="0">
              <a:buNone/>
            </a:pPr>
            <a:r>
              <a:rPr lang="en-US" sz="2600" dirty="0"/>
              <a:t>Paul's letter to the Colossians was intended to combat false teachings being advocated to the Christians in Colosse.  These teachings apparently were a form of early Gnosticism, and they threatened to lead the Colossians away from the truth that had originally been given to them.  Both subtly and explicitly, Paul counters these false doctrines and explains why Christ is the only valid mediator between God and mankind.  He encourages the Colossians to hold fast to Christ, who is the head of his body, the church.  Paul ends by exposing the Gnostic doctrines for what they are: the demonically inspired traditions of men</a:t>
            </a:r>
            <a:r>
              <a:rPr lang="en-US" sz="2200" dirty="0"/>
              <a:t>.</a:t>
            </a:r>
          </a:p>
          <a:p>
            <a:pPr marL="118872" indent="0">
              <a:buNone/>
            </a:pPr>
            <a:br>
              <a:rPr lang="en-US" sz="2200" dirty="0"/>
            </a:br>
            <a:endParaRPr lang="en-US" sz="2200" dirty="0"/>
          </a:p>
          <a:p>
            <a:pPr marL="118872" indent="0">
              <a:buNone/>
            </a:pPr>
            <a:endParaRPr lang="en-US" dirty="0"/>
          </a:p>
        </p:txBody>
      </p:sp>
    </p:spTree>
    <p:extLst>
      <p:ext uri="{BB962C8B-B14F-4D97-AF65-F5344CB8AC3E}">
        <p14:creationId xmlns:p14="http://schemas.microsoft.com/office/powerpoint/2010/main" val="1496279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7320714-BCB8-1E49-A676-D02908DB01B2}"/>
              </a:ext>
            </a:extLst>
          </p:cNvPr>
          <p:cNvSpPr>
            <a:spLocks noGrp="1"/>
          </p:cNvSpPr>
          <p:nvPr>
            <p:ph type="title"/>
          </p:nvPr>
        </p:nvSpPr>
        <p:spPr>
          <a:xfrm>
            <a:off x="457200" y="457200"/>
            <a:ext cx="8229600" cy="1252728"/>
          </a:xfrm>
        </p:spPr>
        <p:txBody>
          <a:bodyPr>
            <a:noAutofit/>
          </a:bodyPr>
          <a:lstStyle/>
          <a:p>
            <a:r>
              <a:rPr lang="en-US" sz="3200" dirty="0"/>
              <a:t>What's the point?</a:t>
            </a:r>
            <a:br>
              <a:rPr lang="en-US" sz="3200" dirty="0"/>
            </a:br>
            <a:endParaRPr lang="en-US" sz="3200" dirty="0"/>
          </a:p>
        </p:txBody>
      </p:sp>
      <p:sp>
        <p:nvSpPr>
          <p:cNvPr id="4" name="Content Placeholder 3">
            <a:extLst>
              <a:ext uri="{FF2B5EF4-FFF2-40B4-BE49-F238E27FC236}">
                <a16:creationId xmlns:a16="http://schemas.microsoft.com/office/drawing/2014/main" id="{78799054-E409-F94E-9FE3-4514ADD6D9F3}"/>
              </a:ext>
            </a:extLst>
          </p:cNvPr>
          <p:cNvSpPr>
            <a:spLocks noGrp="1"/>
          </p:cNvSpPr>
          <p:nvPr>
            <p:ph idx="1"/>
          </p:nvPr>
        </p:nvSpPr>
        <p:spPr>
          <a:xfrm>
            <a:off x="304800" y="1524000"/>
            <a:ext cx="8534400" cy="4625609"/>
          </a:xfrm>
        </p:spPr>
        <p:txBody>
          <a:bodyPr>
            <a:normAutofit fontScale="92500" lnSpcReduction="20000"/>
          </a:bodyPr>
          <a:lstStyle/>
          <a:p>
            <a:pPr marL="118872" indent="0">
              <a:buNone/>
            </a:pPr>
            <a:endParaRPr lang="en-US" sz="2400" dirty="0"/>
          </a:p>
          <a:p>
            <a:pPr marL="118872" indent="0">
              <a:buNone/>
            </a:pPr>
            <a:r>
              <a:rPr lang="en-US" sz="2400" dirty="0"/>
              <a:t>In this book, the apostle Paul described Jesus with some of the loftiest language in all the New Testament, focusing on Christ’s preeminence and sufficiency in all things. Paul presented Christ as the center of the universe, not only as the active Creator but also as the recipient of creation—in His taking on of human flesh.  Jesus, “in every respect has been tempted as we are, yet without sin” (Heb. 4:15).  Christ was, and is, the visible image of the invisible God, containing within Himself the fullness of Deity (2:9). Because of His divine nature, Jesus is sovereign, above all things with an authority given Him by the Father.  As such, Jesus is also Head over the church.  He has reconciled all things to Himself through His death on the cross, making believers alive to God and setting them on the path to right living as our supreme example - of one who lived a sinless life.  This proper view of Christ served as the antidote for the Colossian heresy as well as a building block for Christian life and doctrine both then and now.</a:t>
            </a:r>
            <a:endParaRPr lang="en-US" sz="3400" dirty="0"/>
          </a:p>
          <a:p>
            <a:pPr marL="118872" indent="0">
              <a:buNone/>
            </a:pPr>
            <a:endParaRPr lang="en-US" dirty="0"/>
          </a:p>
        </p:txBody>
      </p:sp>
    </p:spTree>
    <p:extLst>
      <p:ext uri="{BB962C8B-B14F-4D97-AF65-F5344CB8AC3E}">
        <p14:creationId xmlns:p14="http://schemas.microsoft.com/office/powerpoint/2010/main" val="1851319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45062-70BD-DB45-B043-49B9F687A90C}"/>
              </a:ext>
            </a:extLst>
          </p:cNvPr>
          <p:cNvSpPr>
            <a:spLocks noGrp="1"/>
          </p:cNvSpPr>
          <p:nvPr>
            <p:ph type="title" idx="4294967295"/>
          </p:nvPr>
        </p:nvSpPr>
        <p:spPr>
          <a:xfrm>
            <a:off x="0" y="155575"/>
            <a:ext cx="8229600" cy="377825"/>
          </a:xfrm>
        </p:spPr>
        <p:txBody>
          <a:bodyPr>
            <a:normAutofit fontScale="90000"/>
          </a:bodyPr>
          <a:lstStyle/>
          <a:p>
            <a:r>
              <a:rPr lang="en-US" sz="2800" dirty="0">
                <a:solidFill>
                  <a:schemeClr val="tx1"/>
                </a:solidFill>
              </a:rPr>
              <a:t>Brief Outline:</a:t>
            </a:r>
          </a:p>
        </p:txBody>
      </p:sp>
      <p:sp>
        <p:nvSpPr>
          <p:cNvPr id="3" name="Content Placeholder 2">
            <a:extLst>
              <a:ext uri="{FF2B5EF4-FFF2-40B4-BE49-F238E27FC236}">
                <a16:creationId xmlns:a16="http://schemas.microsoft.com/office/drawing/2014/main" id="{7EC4B219-719C-F347-9509-5612C4F90829}"/>
              </a:ext>
            </a:extLst>
          </p:cNvPr>
          <p:cNvSpPr>
            <a:spLocks noGrp="1"/>
          </p:cNvSpPr>
          <p:nvPr>
            <p:ph idx="4294967295"/>
          </p:nvPr>
        </p:nvSpPr>
        <p:spPr>
          <a:xfrm>
            <a:off x="228600" y="762000"/>
            <a:ext cx="8591550" cy="5926137"/>
          </a:xfrm>
        </p:spPr>
        <p:txBody>
          <a:bodyPr>
            <a:normAutofit lnSpcReduction="10000"/>
          </a:bodyPr>
          <a:lstStyle/>
          <a:p>
            <a:pPr marL="118872" indent="0">
              <a:buNone/>
            </a:pPr>
            <a:r>
              <a:rPr lang="en-US" sz="2400" b="1" dirty="0"/>
              <a:t>INSTRUCTIONAL (Chapter 1)</a:t>
            </a:r>
          </a:p>
          <a:p>
            <a:pPr marL="690372" indent="-571500">
              <a:buFont typeface="+mj-lt"/>
              <a:buAutoNum type="romanUcPeriod"/>
            </a:pPr>
            <a:r>
              <a:rPr lang="en-US" sz="2200" dirty="0"/>
              <a:t>Greeting (1:1-2)</a:t>
            </a:r>
          </a:p>
          <a:p>
            <a:pPr marL="690372" indent="-571500">
              <a:buFont typeface="+mj-lt"/>
              <a:buAutoNum type="romanUcPeriod"/>
            </a:pPr>
            <a:r>
              <a:rPr lang="en-US" sz="2200" dirty="0"/>
              <a:t>Thanksgiving (1:3-8)</a:t>
            </a:r>
          </a:p>
          <a:p>
            <a:pPr marL="690372" indent="-571500">
              <a:buFont typeface="+mj-lt"/>
              <a:buAutoNum type="romanUcPeriod"/>
            </a:pPr>
            <a:r>
              <a:rPr lang="en-US" sz="2200" dirty="0"/>
              <a:t>Paul’s Prayer for the Colossians (1:9-14)</a:t>
            </a:r>
          </a:p>
          <a:p>
            <a:pPr marL="690372" indent="-571500">
              <a:buFont typeface="+mj-lt"/>
              <a:buAutoNum type="romanUcPeriod"/>
            </a:pPr>
            <a:r>
              <a:rPr lang="en-US" sz="2200" dirty="0"/>
              <a:t>A description of the greatness of God (1:15-20)</a:t>
            </a:r>
          </a:p>
          <a:p>
            <a:pPr marL="690372" indent="-571500">
              <a:buFont typeface="+mj-lt"/>
              <a:buAutoNum type="romanUcPeriod"/>
            </a:pPr>
            <a:r>
              <a:rPr lang="en-US" sz="2200" dirty="0"/>
              <a:t>Paul’s assurance of reconciliation through Christ (1:21-23)</a:t>
            </a:r>
          </a:p>
          <a:p>
            <a:pPr marL="690372" indent="-571500">
              <a:buFont typeface="+mj-lt"/>
              <a:buAutoNum type="romanUcPeriod"/>
            </a:pPr>
            <a:r>
              <a:rPr lang="en-US" sz="2200" dirty="0"/>
              <a:t>Paul’s labors for the Colossians (1:24-29)</a:t>
            </a:r>
          </a:p>
          <a:p>
            <a:pPr marL="118872" indent="0">
              <a:buNone/>
            </a:pPr>
            <a:r>
              <a:rPr lang="en-US" sz="2400" b="1" dirty="0"/>
              <a:t>WARNINGS (Chapter 2)</a:t>
            </a:r>
            <a:endParaRPr lang="en-US" sz="2200" dirty="0"/>
          </a:p>
          <a:p>
            <a:pPr marL="690372" indent="-571500">
              <a:buFont typeface="+mj-lt"/>
              <a:buAutoNum type="romanUcPeriod" startAt="7"/>
            </a:pPr>
            <a:r>
              <a:rPr lang="en-US" sz="2200" dirty="0"/>
              <a:t>Paul’s declaration: Christ the source of wisdom &amp; knowledge (2:1-7)</a:t>
            </a:r>
          </a:p>
          <a:p>
            <a:pPr marL="690372" indent="-571500">
              <a:buFont typeface="+mj-lt"/>
              <a:buAutoNum type="romanUcPeriod" startAt="7"/>
            </a:pPr>
            <a:r>
              <a:rPr lang="en-US" sz="2200" dirty="0"/>
              <a:t>Paul’s picture of the fulness of Christ (2:8-15)</a:t>
            </a:r>
          </a:p>
          <a:p>
            <a:pPr marL="690372" indent="-571500">
              <a:buFont typeface="+mj-lt"/>
              <a:buAutoNum type="romanUcPeriod" startAt="7"/>
            </a:pPr>
            <a:r>
              <a:rPr lang="en-US" sz="2200" dirty="0"/>
              <a:t>Paul’s admonition to hold fast the Head (2:16-33)</a:t>
            </a:r>
          </a:p>
          <a:p>
            <a:pPr marL="118872" indent="0">
              <a:buNone/>
            </a:pPr>
            <a:r>
              <a:rPr lang="en-US" sz="2400" b="1" dirty="0"/>
              <a:t>EXHORTATIONS (Chapter 3)</a:t>
            </a:r>
          </a:p>
          <a:p>
            <a:pPr marL="690372" indent="-571500">
              <a:buFont typeface="+mj-lt"/>
              <a:buAutoNum type="romanUcPeriod" startAt="10"/>
            </a:pPr>
            <a:r>
              <a:rPr lang="en-US" sz="2200" dirty="0"/>
              <a:t>A definition of the new life in Christ (3:1-14)</a:t>
            </a:r>
          </a:p>
          <a:p>
            <a:pPr marL="690372" indent="-571500">
              <a:buFont typeface="+mj-lt"/>
              <a:buAutoNum type="romanUcPeriod" startAt="10"/>
            </a:pPr>
            <a:r>
              <a:rPr lang="en-US" sz="2200" dirty="0"/>
              <a:t>Response to Christ (3:15-17)</a:t>
            </a:r>
          </a:p>
          <a:p>
            <a:pPr marL="690372" indent="-571500">
              <a:buFont typeface="+mj-lt"/>
              <a:buAutoNum type="romanUcPeriod" startAt="10"/>
            </a:pPr>
            <a:r>
              <a:rPr lang="en-US" sz="2200" dirty="0"/>
              <a:t>Responsibilities in relationships (3:18-4:1)</a:t>
            </a:r>
          </a:p>
          <a:p>
            <a:pPr marL="118872" indent="0">
              <a:buNone/>
            </a:pPr>
            <a:r>
              <a:rPr lang="en-US" sz="2200" b="1" dirty="0"/>
              <a:t>REMINDERS (Chapter 4)</a:t>
            </a:r>
          </a:p>
          <a:p>
            <a:pPr marL="690372" indent="-571500">
              <a:buFont typeface="+mj-lt"/>
              <a:buAutoNum type="romanUcPeriod" startAt="13"/>
            </a:pPr>
            <a:r>
              <a:rPr lang="en-US" sz="2200" dirty="0"/>
              <a:t>Final remarks (4:2-18)</a:t>
            </a:r>
          </a:p>
        </p:txBody>
      </p:sp>
    </p:spTree>
    <p:extLst>
      <p:ext uri="{BB962C8B-B14F-4D97-AF65-F5344CB8AC3E}">
        <p14:creationId xmlns:p14="http://schemas.microsoft.com/office/powerpoint/2010/main" val="260564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B468E7-EA94-DE49-A759-806411611088}"/>
              </a:ext>
            </a:extLst>
          </p:cNvPr>
          <p:cNvSpPr txBox="1"/>
          <p:nvPr/>
        </p:nvSpPr>
        <p:spPr>
          <a:xfrm>
            <a:off x="381000" y="9525"/>
            <a:ext cx="8763000" cy="7017306"/>
          </a:xfrm>
          <a:prstGeom prst="rect">
            <a:avLst/>
          </a:prstGeom>
          <a:noFill/>
        </p:spPr>
        <p:txBody>
          <a:bodyPr wrap="square" rtlCol="0">
            <a:spAutoFit/>
          </a:bodyPr>
          <a:lstStyle/>
          <a:p>
            <a:r>
              <a:rPr lang="en-US" sz="2400" dirty="0"/>
              <a:t>“If then you have been raised with Christ, seek the things that are above, where Christ is, seated at the right hand of God. 2 Set your minds on things that are above, not on things that are on earth. 3 For you have died, and your life is hidden with Christ in God. 4 When Christ who is your life appears, then you also will appear with him in glory…12 </a:t>
            </a:r>
            <a:r>
              <a:rPr lang="en-US" sz="2400" b="1" dirty="0"/>
              <a:t>Put on then</a:t>
            </a:r>
            <a:r>
              <a:rPr lang="en-US" sz="2400" dirty="0"/>
              <a:t>, as God's chosen ones, holy and beloved, compassionate hearts, kindness, humility, meekness, and patience, 13 bearing with one another and, if one has a complaint against another, forgiving each other; as the Lord has forgiven you, so you also must forgive. 14 And above all these put on love, which binds everything together in perfect harmony. 15 And let the peace of Christ rule in your hearts, to which indeed you were called in one body. And be thankful. 16 Let the word of Christ dwell in you richly, teaching and admonishing one another in all wisdom, singing psalms and hymns and spiritual songs, with thankfulness in your hearts to God. 17 And whatever you do, in word or deed, do everything in the name of the Lord Jesus, giving thanks to God the Father through him” (Col. 3:1-4; 12-17, ESV)</a:t>
            </a:r>
          </a:p>
          <a:p>
            <a:endParaRPr lang="en-US" dirty="0"/>
          </a:p>
        </p:txBody>
      </p:sp>
    </p:spTree>
    <p:extLst>
      <p:ext uri="{BB962C8B-B14F-4D97-AF65-F5344CB8AC3E}">
        <p14:creationId xmlns:p14="http://schemas.microsoft.com/office/powerpoint/2010/main" val="2217611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Colossians</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4864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8100" y="5931932"/>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3886200"/>
            <a:ext cx="1905000" cy="369332"/>
          </a:xfrm>
          <a:prstGeom prst="rect">
            <a:avLst/>
          </a:prstGeom>
          <a:noFill/>
        </p:spPr>
        <p:txBody>
          <a:bodyPr wrap="square" rtlCol="0">
            <a:spAutoFit/>
          </a:bodyPr>
          <a:lstStyle/>
          <a:p>
            <a:r>
              <a:rPr lang="en-US" dirty="0"/>
              <a:t>      Chapter 1</a:t>
            </a:r>
          </a:p>
        </p:txBody>
      </p:sp>
      <p:sp>
        <p:nvSpPr>
          <p:cNvPr id="118" name="TextBox 117"/>
          <p:cNvSpPr txBox="1"/>
          <p:nvPr/>
        </p:nvSpPr>
        <p:spPr>
          <a:xfrm>
            <a:off x="2971800" y="3886200"/>
            <a:ext cx="1676400" cy="369332"/>
          </a:xfrm>
          <a:prstGeom prst="rect">
            <a:avLst/>
          </a:prstGeom>
          <a:noFill/>
        </p:spPr>
        <p:txBody>
          <a:bodyPr wrap="square" rtlCol="0">
            <a:spAutoFit/>
          </a:bodyPr>
          <a:lstStyle/>
          <a:p>
            <a:r>
              <a:rPr lang="en-US" dirty="0"/>
              <a:t>       Chapter 2 </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53" name="Straight Connector 52"/>
          <p:cNvCxnSpPr/>
          <p:nvPr/>
        </p:nvCxnSpPr>
        <p:spPr>
          <a:xfrm rot="5400000">
            <a:off x="2133600" y="3124200"/>
            <a:ext cx="1981200" cy="1524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3962400" y="3124200"/>
            <a:ext cx="1981200" cy="1524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0" y="4724400"/>
            <a:ext cx="8458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51054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676900" y="3162300"/>
            <a:ext cx="2057400" cy="1524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105400" y="3886200"/>
            <a:ext cx="1447800" cy="369332"/>
          </a:xfrm>
          <a:prstGeom prst="rect">
            <a:avLst/>
          </a:prstGeom>
          <a:noFill/>
        </p:spPr>
        <p:txBody>
          <a:bodyPr wrap="square" rtlCol="0">
            <a:spAutoFit/>
          </a:bodyPr>
          <a:lstStyle/>
          <a:p>
            <a:r>
              <a:rPr lang="en-US" dirty="0"/>
              <a:t>Chapter 3</a:t>
            </a:r>
          </a:p>
        </p:txBody>
      </p:sp>
      <p:sp>
        <p:nvSpPr>
          <p:cNvPr id="52" name="TextBox 51"/>
          <p:cNvSpPr txBox="1"/>
          <p:nvPr/>
        </p:nvSpPr>
        <p:spPr>
          <a:xfrm>
            <a:off x="6781800" y="3886200"/>
            <a:ext cx="1752600" cy="369332"/>
          </a:xfrm>
          <a:prstGeom prst="rect">
            <a:avLst/>
          </a:prstGeom>
          <a:noFill/>
        </p:spPr>
        <p:txBody>
          <a:bodyPr wrap="square" rtlCol="0">
            <a:spAutoFit/>
          </a:bodyPr>
          <a:lstStyle/>
          <a:p>
            <a:r>
              <a:rPr lang="en-US" sz="1600" dirty="0"/>
              <a:t>     </a:t>
            </a:r>
            <a:r>
              <a:rPr lang="en-US" dirty="0"/>
              <a:t>Chapter 4</a:t>
            </a:r>
          </a:p>
        </p:txBody>
      </p:sp>
      <p:cxnSp>
        <p:nvCxnSpPr>
          <p:cNvPr id="104" name="Straight Connector 103"/>
          <p:cNvCxnSpPr/>
          <p:nvPr/>
        </p:nvCxnSpPr>
        <p:spPr>
          <a:xfrm rot="5400000">
            <a:off x="4267200" y="4876800"/>
            <a:ext cx="1219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2819400" y="4495800"/>
            <a:ext cx="4572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752600" y="1524000"/>
            <a:ext cx="2895600" cy="369332"/>
          </a:xfrm>
          <a:prstGeom prst="rect">
            <a:avLst/>
          </a:prstGeom>
          <a:noFill/>
        </p:spPr>
        <p:txBody>
          <a:bodyPr wrap="square" rtlCol="0">
            <a:spAutoFit/>
          </a:bodyPr>
          <a:lstStyle/>
          <a:p>
            <a:r>
              <a:rPr lang="en-US" dirty="0">
                <a:latin typeface="Arial Black" pitchFamily="34" charset="0"/>
              </a:rPr>
              <a:t>    Christ is Our Lord</a:t>
            </a:r>
          </a:p>
        </p:txBody>
      </p:sp>
      <p:sp>
        <p:nvSpPr>
          <p:cNvPr id="49" name="TextBox 48"/>
          <p:cNvSpPr txBox="1"/>
          <p:nvPr/>
        </p:nvSpPr>
        <p:spPr>
          <a:xfrm>
            <a:off x="5105400" y="1524000"/>
            <a:ext cx="1676400" cy="369332"/>
          </a:xfrm>
          <a:prstGeom prst="rect">
            <a:avLst/>
          </a:prstGeom>
          <a:noFill/>
        </p:spPr>
        <p:txBody>
          <a:bodyPr wrap="square" rtlCol="0">
            <a:spAutoFit/>
          </a:bodyPr>
          <a:lstStyle/>
          <a:p>
            <a:r>
              <a:rPr lang="en-US" dirty="0">
                <a:latin typeface="Arial Black" pitchFamily="34" charset="0"/>
              </a:rPr>
              <a:t>…Our Life</a:t>
            </a:r>
          </a:p>
        </p:txBody>
      </p:sp>
      <p:sp>
        <p:nvSpPr>
          <p:cNvPr id="50" name="TextBox 49"/>
          <p:cNvSpPr txBox="1"/>
          <p:nvPr/>
        </p:nvSpPr>
        <p:spPr>
          <a:xfrm>
            <a:off x="7010400" y="1524000"/>
            <a:ext cx="1752600" cy="369332"/>
          </a:xfrm>
          <a:prstGeom prst="rect">
            <a:avLst/>
          </a:prstGeom>
          <a:noFill/>
        </p:spPr>
        <p:txBody>
          <a:bodyPr wrap="square" rtlCol="0">
            <a:spAutoFit/>
          </a:bodyPr>
          <a:lstStyle/>
          <a:p>
            <a:r>
              <a:rPr lang="en-US" dirty="0">
                <a:latin typeface="Arial Black" pitchFamily="34" charset="0"/>
              </a:rPr>
              <a:t>…Our Love</a:t>
            </a:r>
          </a:p>
        </p:txBody>
      </p:sp>
      <p:sp>
        <p:nvSpPr>
          <p:cNvPr id="51" name="TextBox 50"/>
          <p:cNvSpPr txBox="1"/>
          <p:nvPr/>
        </p:nvSpPr>
        <p:spPr>
          <a:xfrm>
            <a:off x="1143000" y="1905000"/>
            <a:ext cx="2209800" cy="1754326"/>
          </a:xfrm>
          <a:prstGeom prst="rect">
            <a:avLst/>
          </a:prstGeom>
          <a:noFill/>
        </p:spPr>
        <p:txBody>
          <a:bodyPr wrap="square" rtlCol="0">
            <a:spAutoFit/>
          </a:bodyPr>
          <a:lstStyle/>
          <a:p>
            <a:pPr>
              <a:buFont typeface="Arial" pitchFamily="34" charset="0"/>
              <a:buChar char="•"/>
            </a:pPr>
            <a:r>
              <a:rPr lang="en-US" b="1" dirty="0"/>
              <a:t>Lord of creation</a:t>
            </a:r>
            <a:br>
              <a:rPr lang="en-US" b="1" dirty="0"/>
            </a:br>
            <a:r>
              <a:rPr lang="en-US" b="1" dirty="0"/>
              <a:t>         </a:t>
            </a:r>
            <a:r>
              <a:rPr lang="en-US" sz="1600" b="1" dirty="0"/>
              <a:t>(1:1-17)</a:t>
            </a:r>
          </a:p>
          <a:p>
            <a:pPr>
              <a:buFont typeface="Arial" pitchFamily="34" charset="0"/>
              <a:buChar char="•"/>
            </a:pPr>
            <a:r>
              <a:rPr lang="en-US" b="1" dirty="0"/>
              <a:t>Lord of the church</a:t>
            </a:r>
            <a:br>
              <a:rPr lang="en-US" b="1" dirty="0"/>
            </a:br>
            <a:r>
              <a:rPr lang="en-US" sz="1600" b="1" dirty="0"/>
              <a:t>          (1:18-23)</a:t>
            </a:r>
          </a:p>
          <a:p>
            <a:pPr>
              <a:buFont typeface="Arial" pitchFamily="34" charset="0"/>
              <a:buChar char="•"/>
            </a:pPr>
            <a:r>
              <a:rPr lang="en-US" b="1" dirty="0"/>
              <a:t>Lord of ministry</a:t>
            </a:r>
            <a:br>
              <a:rPr lang="en-US" b="1" dirty="0"/>
            </a:br>
            <a:r>
              <a:rPr lang="en-US" b="1" dirty="0"/>
              <a:t>         </a:t>
            </a:r>
            <a:r>
              <a:rPr lang="en-US" sz="1600" b="1" dirty="0"/>
              <a:t>(1:24-29)</a:t>
            </a:r>
          </a:p>
        </p:txBody>
      </p:sp>
      <p:sp>
        <p:nvSpPr>
          <p:cNvPr id="54" name="TextBox 53"/>
          <p:cNvSpPr txBox="1"/>
          <p:nvPr/>
        </p:nvSpPr>
        <p:spPr>
          <a:xfrm>
            <a:off x="3276600" y="1905000"/>
            <a:ext cx="1828800" cy="1938992"/>
          </a:xfrm>
          <a:prstGeom prst="rect">
            <a:avLst/>
          </a:prstGeom>
          <a:noFill/>
        </p:spPr>
        <p:txBody>
          <a:bodyPr wrap="square" rtlCol="0">
            <a:spAutoFit/>
          </a:bodyPr>
          <a:lstStyle/>
          <a:p>
            <a:r>
              <a:rPr lang="en-US" sz="1600" b="1" dirty="0">
                <a:latin typeface="Arial Black" pitchFamily="34" charset="0"/>
              </a:rPr>
              <a:t>Lord of….</a:t>
            </a:r>
          </a:p>
          <a:p>
            <a:pPr>
              <a:buFont typeface="Arial" pitchFamily="34" charset="0"/>
              <a:buChar char="•"/>
            </a:pPr>
            <a:r>
              <a:rPr lang="en-US" b="1" dirty="0"/>
              <a:t> our walk</a:t>
            </a:r>
            <a:br>
              <a:rPr lang="en-US" b="1" dirty="0"/>
            </a:br>
            <a:r>
              <a:rPr lang="en-US" sz="1600" b="1" dirty="0"/>
              <a:t>    (2:1-7)</a:t>
            </a:r>
          </a:p>
          <a:p>
            <a:pPr>
              <a:buFont typeface="Arial" pitchFamily="34" charset="0"/>
              <a:buChar char="•"/>
            </a:pPr>
            <a:r>
              <a:rPr lang="en-US" b="1" dirty="0"/>
              <a:t> our salvation</a:t>
            </a:r>
            <a:br>
              <a:rPr lang="en-US" b="1" dirty="0"/>
            </a:br>
            <a:r>
              <a:rPr lang="en-US" b="1" dirty="0"/>
              <a:t>    </a:t>
            </a:r>
            <a:r>
              <a:rPr lang="en-US" sz="1600" b="1" dirty="0"/>
              <a:t>(2:8-15)</a:t>
            </a:r>
          </a:p>
          <a:p>
            <a:pPr>
              <a:buFont typeface="Arial" pitchFamily="34" charset="0"/>
              <a:buChar char="•"/>
            </a:pPr>
            <a:r>
              <a:rPr lang="en-US" b="1" dirty="0"/>
              <a:t>our growth</a:t>
            </a:r>
            <a:br>
              <a:rPr lang="en-US" b="1" dirty="0"/>
            </a:br>
            <a:r>
              <a:rPr lang="en-US" sz="1600" b="1" dirty="0"/>
              <a:t>    (2:16-23)</a:t>
            </a:r>
          </a:p>
        </p:txBody>
      </p:sp>
      <p:sp>
        <p:nvSpPr>
          <p:cNvPr id="55" name="TextBox 54"/>
          <p:cNvSpPr txBox="1"/>
          <p:nvPr/>
        </p:nvSpPr>
        <p:spPr>
          <a:xfrm>
            <a:off x="5157786" y="1940138"/>
            <a:ext cx="1461220" cy="2062103"/>
          </a:xfrm>
          <a:prstGeom prst="rect">
            <a:avLst/>
          </a:prstGeom>
          <a:noFill/>
        </p:spPr>
        <p:txBody>
          <a:bodyPr wrap="square" rtlCol="0">
            <a:spAutoFit/>
          </a:bodyPr>
          <a:lstStyle/>
          <a:p>
            <a:pPr>
              <a:buFont typeface="Arial" pitchFamily="34" charset="0"/>
              <a:buChar char="•"/>
            </a:pPr>
            <a:r>
              <a:rPr lang="en-US" sz="1600" b="1" dirty="0"/>
              <a:t>Our mind</a:t>
            </a:r>
            <a:br>
              <a:rPr lang="en-US" sz="1600" b="1" dirty="0"/>
            </a:br>
            <a:r>
              <a:rPr lang="en-US" sz="1600" b="1" dirty="0"/>
              <a:t>     (3:1-4)</a:t>
            </a:r>
          </a:p>
          <a:p>
            <a:pPr>
              <a:buFont typeface="Arial" pitchFamily="34" charset="0"/>
              <a:buChar char="•"/>
            </a:pPr>
            <a:r>
              <a:rPr lang="en-US" sz="1600" b="1" dirty="0"/>
              <a:t>Our body</a:t>
            </a:r>
            <a:br>
              <a:rPr lang="en-US" sz="1600" b="1" dirty="0"/>
            </a:br>
            <a:r>
              <a:rPr lang="en-US" sz="1600" b="1" dirty="0"/>
              <a:t>    (3:5-7)</a:t>
            </a:r>
          </a:p>
          <a:p>
            <a:pPr>
              <a:buFont typeface="Arial" pitchFamily="34" charset="0"/>
              <a:buChar char="•"/>
            </a:pPr>
            <a:r>
              <a:rPr lang="en-US" sz="1600" b="1" dirty="0"/>
              <a:t>Our attitude</a:t>
            </a:r>
            <a:br>
              <a:rPr lang="en-US" sz="1600" b="1" dirty="0"/>
            </a:br>
            <a:r>
              <a:rPr lang="en-US" sz="1600" b="1" dirty="0"/>
              <a:t>    (3:8-17)</a:t>
            </a:r>
          </a:p>
          <a:p>
            <a:pPr>
              <a:buFont typeface="Arial" pitchFamily="34" charset="0"/>
              <a:buChar char="•"/>
            </a:pPr>
            <a:r>
              <a:rPr lang="en-US" sz="1600" b="1" dirty="0"/>
              <a:t>Our actions</a:t>
            </a:r>
            <a:br>
              <a:rPr lang="en-US" sz="1600" b="1" dirty="0"/>
            </a:br>
            <a:r>
              <a:rPr lang="en-US" sz="1600" b="1" dirty="0"/>
              <a:t>    (3:18-4:1)</a:t>
            </a:r>
          </a:p>
        </p:txBody>
      </p:sp>
      <p:sp>
        <p:nvSpPr>
          <p:cNvPr id="57" name="TextBox 56"/>
          <p:cNvSpPr txBox="1"/>
          <p:nvPr/>
        </p:nvSpPr>
        <p:spPr>
          <a:xfrm>
            <a:off x="6705600" y="2362200"/>
            <a:ext cx="2245459" cy="923330"/>
          </a:xfrm>
          <a:prstGeom prst="rect">
            <a:avLst/>
          </a:prstGeom>
          <a:noFill/>
        </p:spPr>
        <p:txBody>
          <a:bodyPr wrap="square" rtlCol="0">
            <a:spAutoFit/>
          </a:bodyPr>
          <a:lstStyle/>
          <a:p>
            <a:pPr>
              <a:buFont typeface="Arial" pitchFamily="34" charset="0"/>
              <a:buChar char="•"/>
            </a:pPr>
            <a:r>
              <a:rPr lang="en-US" b="1" dirty="0"/>
              <a:t>Love for outsiders</a:t>
            </a:r>
            <a:br>
              <a:rPr lang="en-US" b="1" dirty="0"/>
            </a:br>
            <a:endParaRPr lang="en-US" b="1" dirty="0"/>
          </a:p>
          <a:p>
            <a:pPr>
              <a:buFont typeface="Arial" pitchFamily="34" charset="0"/>
              <a:buChar char="•"/>
            </a:pPr>
            <a:r>
              <a:rPr lang="en-US" b="1" dirty="0"/>
              <a:t>Love for believers</a:t>
            </a:r>
          </a:p>
        </p:txBody>
      </p:sp>
      <p:sp>
        <p:nvSpPr>
          <p:cNvPr id="58" name="TextBox 57"/>
          <p:cNvSpPr txBox="1"/>
          <p:nvPr/>
        </p:nvSpPr>
        <p:spPr>
          <a:xfrm>
            <a:off x="59381" y="4143346"/>
            <a:ext cx="1066800" cy="369332"/>
          </a:xfrm>
          <a:prstGeom prst="rect">
            <a:avLst/>
          </a:prstGeom>
          <a:noFill/>
        </p:spPr>
        <p:txBody>
          <a:bodyPr wrap="square" rtlCol="0">
            <a:spAutoFit/>
          </a:bodyPr>
          <a:lstStyle/>
          <a:p>
            <a:r>
              <a:rPr lang="en-US" b="1" dirty="0"/>
              <a:t>   Subject</a:t>
            </a:r>
          </a:p>
        </p:txBody>
      </p:sp>
      <p:sp>
        <p:nvSpPr>
          <p:cNvPr id="59" name="TextBox 58"/>
          <p:cNvSpPr txBox="1"/>
          <p:nvPr/>
        </p:nvSpPr>
        <p:spPr>
          <a:xfrm>
            <a:off x="1219200" y="4343400"/>
            <a:ext cx="1371600" cy="369332"/>
          </a:xfrm>
          <a:prstGeom prst="rect">
            <a:avLst/>
          </a:prstGeom>
          <a:noFill/>
        </p:spPr>
        <p:txBody>
          <a:bodyPr wrap="square" rtlCol="0">
            <a:spAutoFit/>
          </a:bodyPr>
          <a:lstStyle/>
          <a:p>
            <a:r>
              <a:rPr lang="en-US" dirty="0"/>
              <a:t>   Instruction</a:t>
            </a:r>
          </a:p>
        </p:txBody>
      </p:sp>
      <p:sp>
        <p:nvSpPr>
          <p:cNvPr id="60" name="TextBox 59"/>
          <p:cNvSpPr txBox="1"/>
          <p:nvPr/>
        </p:nvSpPr>
        <p:spPr>
          <a:xfrm>
            <a:off x="3352800" y="4343400"/>
            <a:ext cx="1143000" cy="369332"/>
          </a:xfrm>
          <a:prstGeom prst="rect">
            <a:avLst/>
          </a:prstGeom>
          <a:noFill/>
        </p:spPr>
        <p:txBody>
          <a:bodyPr wrap="square" rtlCol="0">
            <a:spAutoFit/>
          </a:bodyPr>
          <a:lstStyle/>
          <a:p>
            <a:r>
              <a:rPr lang="en-US" dirty="0"/>
              <a:t>Warnings</a:t>
            </a:r>
          </a:p>
        </p:txBody>
      </p:sp>
      <p:sp>
        <p:nvSpPr>
          <p:cNvPr id="62" name="TextBox 61"/>
          <p:cNvSpPr txBox="1"/>
          <p:nvPr/>
        </p:nvSpPr>
        <p:spPr>
          <a:xfrm>
            <a:off x="4953000" y="4343400"/>
            <a:ext cx="1518351" cy="369332"/>
          </a:xfrm>
          <a:prstGeom prst="rect">
            <a:avLst/>
          </a:prstGeom>
          <a:noFill/>
        </p:spPr>
        <p:txBody>
          <a:bodyPr wrap="square" rtlCol="0">
            <a:spAutoFit/>
          </a:bodyPr>
          <a:lstStyle/>
          <a:p>
            <a:r>
              <a:rPr lang="en-US" dirty="0"/>
              <a:t>  Exhortations</a:t>
            </a:r>
          </a:p>
        </p:txBody>
      </p:sp>
      <p:cxnSp>
        <p:nvCxnSpPr>
          <p:cNvPr id="63" name="Straight Connector 62"/>
          <p:cNvCxnSpPr/>
          <p:nvPr/>
        </p:nvCxnSpPr>
        <p:spPr>
          <a:xfrm rot="5400000">
            <a:off x="6400800" y="4495800"/>
            <a:ext cx="4572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6880927" y="4337416"/>
            <a:ext cx="1295399" cy="369332"/>
          </a:xfrm>
          <a:prstGeom prst="rect">
            <a:avLst/>
          </a:prstGeom>
          <a:noFill/>
        </p:spPr>
        <p:txBody>
          <a:bodyPr wrap="square" rtlCol="0">
            <a:spAutoFit/>
          </a:bodyPr>
          <a:lstStyle/>
          <a:p>
            <a:r>
              <a:rPr lang="en-US" dirty="0"/>
              <a:t>Reminders</a:t>
            </a:r>
          </a:p>
        </p:txBody>
      </p:sp>
      <p:sp>
        <p:nvSpPr>
          <p:cNvPr id="68" name="TextBox 67"/>
          <p:cNvSpPr txBox="1"/>
          <p:nvPr/>
        </p:nvSpPr>
        <p:spPr>
          <a:xfrm>
            <a:off x="-116377" y="4741231"/>
            <a:ext cx="1054135" cy="369332"/>
          </a:xfrm>
          <a:prstGeom prst="rect">
            <a:avLst/>
          </a:prstGeom>
          <a:noFill/>
        </p:spPr>
        <p:txBody>
          <a:bodyPr wrap="square" rtlCol="0">
            <a:spAutoFit/>
          </a:bodyPr>
          <a:lstStyle/>
          <a:p>
            <a:r>
              <a:rPr lang="en-US" b="1" dirty="0"/>
              <a:t>      Christ</a:t>
            </a:r>
          </a:p>
        </p:txBody>
      </p:sp>
      <p:sp>
        <p:nvSpPr>
          <p:cNvPr id="69" name="TextBox 68"/>
          <p:cNvSpPr txBox="1"/>
          <p:nvPr/>
        </p:nvSpPr>
        <p:spPr>
          <a:xfrm>
            <a:off x="1295400" y="4724400"/>
            <a:ext cx="3048000" cy="369332"/>
          </a:xfrm>
          <a:prstGeom prst="rect">
            <a:avLst/>
          </a:prstGeom>
          <a:noFill/>
        </p:spPr>
        <p:txBody>
          <a:bodyPr wrap="square" rtlCol="0">
            <a:spAutoFit/>
          </a:bodyPr>
          <a:lstStyle/>
          <a:p>
            <a:r>
              <a:rPr lang="en-US" dirty="0"/>
              <a:t>           His person and work</a:t>
            </a:r>
          </a:p>
        </p:txBody>
      </p:sp>
      <p:sp>
        <p:nvSpPr>
          <p:cNvPr id="70" name="TextBox 69"/>
          <p:cNvSpPr txBox="1"/>
          <p:nvPr/>
        </p:nvSpPr>
        <p:spPr>
          <a:xfrm>
            <a:off x="5562600" y="4724400"/>
            <a:ext cx="2400209" cy="369332"/>
          </a:xfrm>
          <a:prstGeom prst="rect">
            <a:avLst/>
          </a:prstGeom>
          <a:noFill/>
        </p:spPr>
        <p:txBody>
          <a:bodyPr wrap="square" rtlCol="0">
            <a:spAutoFit/>
          </a:bodyPr>
          <a:lstStyle/>
          <a:p>
            <a:r>
              <a:rPr lang="en-US" dirty="0"/>
              <a:t>His peace and presence</a:t>
            </a:r>
          </a:p>
        </p:txBody>
      </p:sp>
      <p:sp>
        <p:nvSpPr>
          <p:cNvPr id="72" name="TextBox 71"/>
          <p:cNvSpPr txBox="1"/>
          <p:nvPr/>
        </p:nvSpPr>
        <p:spPr>
          <a:xfrm>
            <a:off x="-67234" y="5170676"/>
            <a:ext cx="1220321" cy="369332"/>
          </a:xfrm>
          <a:prstGeom prst="rect">
            <a:avLst/>
          </a:prstGeom>
          <a:noFill/>
        </p:spPr>
        <p:txBody>
          <a:bodyPr wrap="square" rtlCol="0">
            <a:spAutoFit/>
          </a:bodyPr>
          <a:lstStyle/>
          <a:p>
            <a:r>
              <a:rPr lang="en-US" b="1" dirty="0"/>
              <a:t>Emphasis</a:t>
            </a:r>
          </a:p>
        </p:txBody>
      </p:sp>
      <p:sp>
        <p:nvSpPr>
          <p:cNvPr id="74" name="TextBox 73"/>
          <p:cNvSpPr txBox="1"/>
          <p:nvPr/>
        </p:nvSpPr>
        <p:spPr>
          <a:xfrm>
            <a:off x="-141717" y="5253708"/>
            <a:ext cx="1369286" cy="646331"/>
          </a:xfrm>
          <a:prstGeom prst="rect">
            <a:avLst/>
          </a:prstGeom>
          <a:noFill/>
        </p:spPr>
        <p:txBody>
          <a:bodyPr wrap="square" rtlCol="0">
            <a:spAutoFit/>
          </a:bodyPr>
          <a:lstStyle/>
          <a:p>
            <a:r>
              <a:rPr lang="en-US" dirty="0"/>
              <a:t>     </a:t>
            </a:r>
            <a:r>
              <a:rPr lang="en-US" b="1" dirty="0"/>
              <a:t> </a:t>
            </a:r>
          </a:p>
          <a:p>
            <a:r>
              <a:rPr lang="en-US" b="1" dirty="0"/>
              <a:t>    Theme</a:t>
            </a:r>
          </a:p>
        </p:txBody>
      </p:sp>
      <p:sp>
        <p:nvSpPr>
          <p:cNvPr id="76" name="TextBox 75"/>
          <p:cNvSpPr txBox="1"/>
          <p:nvPr/>
        </p:nvSpPr>
        <p:spPr>
          <a:xfrm>
            <a:off x="142143" y="5920504"/>
            <a:ext cx="801566" cy="923330"/>
          </a:xfrm>
          <a:prstGeom prst="rect">
            <a:avLst/>
          </a:prstGeom>
          <a:noFill/>
        </p:spPr>
        <p:txBody>
          <a:bodyPr wrap="square" rtlCol="0">
            <a:spAutoFit/>
          </a:bodyPr>
          <a:lstStyle/>
          <a:p>
            <a:r>
              <a:rPr lang="en-US" b="1" dirty="0"/>
              <a:t>   Key</a:t>
            </a:r>
          </a:p>
          <a:p>
            <a:pPr algn="ctr"/>
            <a:r>
              <a:rPr lang="en-US" b="1" dirty="0"/>
              <a:t>Verses</a:t>
            </a:r>
          </a:p>
        </p:txBody>
      </p:sp>
      <p:sp>
        <p:nvSpPr>
          <p:cNvPr id="88" name="TextBox 87"/>
          <p:cNvSpPr txBox="1"/>
          <p:nvPr/>
        </p:nvSpPr>
        <p:spPr>
          <a:xfrm>
            <a:off x="1371600" y="5105400"/>
            <a:ext cx="2743200" cy="369332"/>
          </a:xfrm>
          <a:prstGeom prst="rect">
            <a:avLst/>
          </a:prstGeom>
          <a:noFill/>
        </p:spPr>
        <p:txBody>
          <a:bodyPr wrap="square" rtlCol="0">
            <a:spAutoFit/>
          </a:bodyPr>
          <a:lstStyle/>
          <a:p>
            <a:r>
              <a:rPr lang="en-US" dirty="0"/>
              <a:t>      Doctrinal and corrective</a:t>
            </a:r>
          </a:p>
        </p:txBody>
      </p:sp>
      <p:sp>
        <p:nvSpPr>
          <p:cNvPr id="89" name="TextBox 88"/>
          <p:cNvSpPr txBox="1"/>
          <p:nvPr/>
        </p:nvSpPr>
        <p:spPr>
          <a:xfrm>
            <a:off x="5410200" y="5105400"/>
            <a:ext cx="2938161" cy="369332"/>
          </a:xfrm>
          <a:prstGeom prst="rect">
            <a:avLst/>
          </a:prstGeom>
          <a:noFill/>
        </p:spPr>
        <p:txBody>
          <a:bodyPr wrap="square" rtlCol="0">
            <a:spAutoFit/>
          </a:bodyPr>
          <a:lstStyle/>
          <a:p>
            <a:r>
              <a:rPr lang="en-US" dirty="0"/>
              <a:t>   Practical and reassuring</a:t>
            </a:r>
          </a:p>
        </p:txBody>
      </p:sp>
      <p:sp>
        <p:nvSpPr>
          <p:cNvPr id="90" name="TextBox 89"/>
          <p:cNvSpPr txBox="1"/>
          <p:nvPr/>
        </p:nvSpPr>
        <p:spPr>
          <a:xfrm>
            <a:off x="1828800" y="5562600"/>
            <a:ext cx="5715000" cy="369332"/>
          </a:xfrm>
          <a:prstGeom prst="rect">
            <a:avLst/>
          </a:prstGeom>
          <a:noFill/>
        </p:spPr>
        <p:txBody>
          <a:bodyPr wrap="square" rtlCol="0">
            <a:spAutoFit/>
          </a:bodyPr>
          <a:lstStyle/>
          <a:p>
            <a:r>
              <a:rPr lang="en-US" dirty="0"/>
              <a:t>               Christ is our supreme and sufficient Savior</a:t>
            </a:r>
          </a:p>
        </p:txBody>
      </p:sp>
      <p:sp>
        <p:nvSpPr>
          <p:cNvPr id="93" name="TextBox 92"/>
          <p:cNvSpPr txBox="1"/>
          <p:nvPr/>
        </p:nvSpPr>
        <p:spPr>
          <a:xfrm>
            <a:off x="1165534" y="5925977"/>
            <a:ext cx="7422532" cy="923330"/>
          </a:xfrm>
          <a:prstGeom prst="rect">
            <a:avLst/>
          </a:prstGeom>
          <a:noFill/>
        </p:spPr>
        <p:txBody>
          <a:bodyPr wrap="square" rtlCol="0">
            <a:spAutoFit/>
          </a:bodyPr>
          <a:lstStyle/>
          <a:p>
            <a:r>
              <a:rPr lang="en-US" i="1" dirty="0"/>
              <a:t>“For in him dwelleth all the fulness of the Godhead (Deity) bodily, and in him ye are made full, who is the head of all principality and power” </a:t>
            </a:r>
            <a:r>
              <a:rPr lang="en-US" dirty="0"/>
              <a:t>(Col. 2:9-11)</a:t>
            </a:r>
          </a:p>
          <a:p>
            <a:endParaRPr lang="en-US" dirty="0"/>
          </a:p>
        </p:txBody>
      </p:sp>
      <p:sp>
        <p:nvSpPr>
          <p:cNvPr id="64" name="TextBox 63"/>
          <p:cNvSpPr txBox="1"/>
          <p:nvPr/>
        </p:nvSpPr>
        <p:spPr>
          <a:xfrm>
            <a:off x="1371600" y="610572"/>
            <a:ext cx="996363" cy="369332"/>
          </a:xfrm>
          <a:prstGeom prst="rect">
            <a:avLst/>
          </a:prstGeom>
          <a:solidFill>
            <a:schemeClr val="accent1"/>
          </a:solidFill>
        </p:spPr>
        <p:txBody>
          <a:bodyPr wrap="none" rtlCol="0">
            <a:spAutoFit/>
          </a:bodyPr>
          <a:lstStyle/>
          <a:p>
            <a:r>
              <a:rPr lang="en-US" b="1" dirty="0"/>
              <a:t>62 A.D.  </a:t>
            </a:r>
          </a:p>
        </p:txBody>
      </p:sp>
      <p:sp>
        <p:nvSpPr>
          <p:cNvPr id="4" name="TextBox 3">
            <a:extLst>
              <a:ext uri="{FF2B5EF4-FFF2-40B4-BE49-F238E27FC236}">
                <a16:creationId xmlns:a16="http://schemas.microsoft.com/office/drawing/2014/main" id="{05896036-3626-BB4A-B0F8-C9BB84FA083C}"/>
              </a:ext>
            </a:extLst>
          </p:cNvPr>
          <p:cNvSpPr txBox="1"/>
          <p:nvPr/>
        </p:nvSpPr>
        <p:spPr>
          <a:xfrm>
            <a:off x="-39427" y="1480327"/>
            <a:ext cx="1239577" cy="3308598"/>
          </a:xfrm>
          <a:prstGeom prst="rect">
            <a:avLst/>
          </a:prstGeom>
          <a:noFill/>
        </p:spPr>
        <p:txBody>
          <a:bodyPr wrap="square" rtlCol="0">
            <a:spAutoFit/>
          </a:bodyPr>
          <a:lstStyle/>
          <a:p>
            <a:r>
              <a:rPr lang="en-US" sz="1300" dirty="0"/>
              <a:t>“He has delivered us from the domain of darkness and transferred us to the kingdom of his beloved Son, in whom we have redemption, the forgiveness of sins” (1:13-14)</a:t>
            </a:r>
          </a:p>
          <a:p>
            <a:endParaRPr lang="en-US" sz="1300" dirty="0"/>
          </a:p>
          <a:p>
            <a:endParaRPr 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3216648864"/>
              </p:ext>
            </p:extLst>
          </p:nvPr>
        </p:nvGraphicFramePr>
        <p:xfrm>
          <a:off x="0" y="76199"/>
          <a:ext cx="9212267" cy="6733538"/>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152401">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63673">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bg2"/>
                    </a:solidFill>
                  </a:tcPr>
                </a:tc>
                <a:tc>
                  <a:txBody>
                    <a:bodyPr/>
                    <a:lstStyle/>
                    <a:p>
                      <a:r>
                        <a:rPr lang="en-US" sz="1300" b="1" dirty="0"/>
                        <a:t>Gen. 1-7</a:t>
                      </a:r>
                    </a:p>
                  </a:txBody>
                  <a:tcPr marL="68580" marR="68580" marT="34290" marB="34290">
                    <a:solidFill>
                      <a:schemeClr val="bg2"/>
                    </a:solidFill>
                  </a:tcPr>
                </a:tc>
                <a:tc>
                  <a:txBody>
                    <a:bodyPr/>
                    <a:lstStyle/>
                    <a:p>
                      <a:pPr algn="ctr"/>
                      <a:r>
                        <a:rPr lang="en-US" sz="1300" b="1" dirty="0"/>
                        <a:t>1656</a:t>
                      </a:r>
                    </a:p>
                  </a:txBody>
                  <a:tcPr marL="68580" marR="68580" marT="34290" marB="34290">
                    <a:solidFill>
                      <a:schemeClr val="bg2"/>
                    </a:solidFill>
                  </a:tcPr>
                </a:tc>
                <a:tc>
                  <a:txBody>
                    <a:bodyPr/>
                    <a:lstStyle/>
                    <a:p>
                      <a:r>
                        <a:rPr lang="en-US" sz="1300" b="1" dirty="0"/>
                        <a:t>Adam</a:t>
                      </a:r>
                    </a:p>
                  </a:txBody>
                  <a:tcPr marL="68580" marR="68580" marT="34290" marB="34290">
                    <a:solidFill>
                      <a:schemeClr val="bg2"/>
                    </a:solidFill>
                  </a:tcPr>
                </a:tc>
                <a:extLst>
                  <a:ext uri="{0D108BD9-81ED-4DB2-BD59-A6C34878D82A}">
                    <a16:rowId xmlns:a16="http://schemas.microsoft.com/office/drawing/2014/main" val="10001"/>
                  </a:ext>
                </a:extLst>
              </a:tr>
              <a:tr h="363673">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bg2"/>
                    </a:solidFill>
                  </a:tcPr>
                </a:tc>
                <a:tc>
                  <a:txBody>
                    <a:bodyPr/>
                    <a:lstStyle/>
                    <a:p>
                      <a:r>
                        <a:rPr lang="en-US" sz="1300" b="1" dirty="0"/>
                        <a:t>Gen. 8-!1</a:t>
                      </a:r>
                    </a:p>
                  </a:txBody>
                  <a:tcPr marL="68580" marR="68580" marT="34290" marB="34290">
                    <a:solidFill>
                      <a:schemeClr val="bg2"/>
                    </a:solidFill>
                  </a:tcPr>
                </a:tc>
                <a:tc>
                  <a:txBody>
                    <a:bodyPr/>
                    <a:lstStyle/>
                    <a:p>
                      <a:pPr algn="ctr"/>
                      <a:r>
                        <a:rPr lang="en-US" sz="1300" b="1" dirty="0"/>
                        <a:t>427</a:t>
                      </a:r>
                    </a:p>
                  </a:txBody>
                  <a:tcPr marL="68580" marR="68580" marT="34290" marB="34290">
                    <a:solidFill>
                      <a:schemeClr val="bg2"/>
                    </a:solidFill>
                  </a:tcPr>
                </a:tc>
                <a:tc>
                  <a:txBody>
                    <a:bodyPr/>
                    <a:lstStyle/>
                    <a:p>
                      <a:r>
                        <a:rPr lang="en-US" sz="1300" b="1" dirty="0"/>
                        <a:t>Noah</a:t>
                      </a:r>
                    </a:p>
                  </a:txBody>
                  <a:tcPr marL="68580" marR="68580" marT="34290" marB="34290">
                    <a:solidFill>
                      <a:schemeClr val="bg2"/>
                    </a:solidFill>
                  </a:tcPr>
                </a:tc>
                <a:extLst>
                  <a:ext uri="{0D108BD9-81ED-4DB2-BD59-A6C34878D82A}">
                    <a16:rowId xmlns:a16="http://schemas.microsoft.com/office/drawing/2014/main" val="10002"/>
                  </a:ext>
                </a:extLst>
              </a:tr>
              <a:tr h="498817">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chemeClr val="bg2"/>
                    </a:solidFill>
                  </a:tcPr>
                </a:tc>
                <a:tc>
                  <a:txBody>
                    <a:bodyPr/>
                    <a:lstStyle/>
                    <a:p>
                      <a:r>
                        <a:rPr lang="en-US" sz="1300" b="1" dirty="0"/>
                        <a:t>Gen. 12-45</a:t>
                      </a:r>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Abraham</a:t>
                      </a:r>
                    </a:p>
                  </a:txBody>
                  <a:tcPr marL="68580" marR="68580" marT="34290" marB="34290">
                    <a:solidFill>
                      <a:schemeClr val="bg2"/>
                    </a:solidFill>
                  </a:tcPr>
                </a:tc>
                <a:extLst>
                  <a:ext uri="{0D108BD9-81ED-4DB2-BD59-A6C34878D82A}">
                    <a16:rowId xmlns:a16="http://schemas.microsoft.com/office/drawing/2014/main" val="10003"/>
                  </a:ext>
                </a:extLst>
              </a:tr>
              <a:tr h="363673">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bg2"/>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Joseph</a:t>
                      </a:r>
                    </a:p>
                  </a:txBody>
                  <a:tcPr marL="68580" marR="68580" marT="34290" marB="34290">
                    <a:solidFill>
                      <a:schemeClr val="bg2"/>
                    </a:solidFill>
                  </a:tcPr>
                </a:tc>
                <a:extLst>
                  <a:ext uri="{0D108BD9-81ED-4DB2-BD59-A6C34878D82A}">
                    <a16:rowId xmlns:a16="http://schemas.microsoft.com/office/drawing/2014/main" val="10004"/>
                  </a:ext>
                </a:extLst>
              </a:tr>
              <a:tr h="531526">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dirty="0"/>
                        <a:t>From Exodus to crossing of the Jordan</a:t>
                      </a:r>
                    </a:p>
                  </a:txBody>
                  <a:tcPr marL="68580" marR="68580" marT="34290" marB="34290">
                    <a:solidFill>
                      <a:schemeClr val="bg2"/>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bg2"/>
                    </a:solidFill>
                  </a:tcPr>
                </a:tc>
                <a:tc>
                  <a:txBody>
                    <a:bodyPr/>
                    <a:lstStyle/>
                    <a:p>
                      <a:pPr algn="ctr"/>
                      <a:r>
                        <a:rPr lang="en-US" sz="1400" b="1" dirty="0"/>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63673">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bg2"/>
                    </a:solidFill>
                  </a:tcPr>
                </a:tc>
                <a:tc>
                  <a:txBody>
                    <a:bodyPr/>
                    <a:lstStyle/>
                    <a:p>
                      <a:r>
                        <a:rPr lang="en-US" sz="1300" b="1" dirty="0"/>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dirty="0"/>
                        <a:t>Joshua</a:t>
                      </a:r>
                    </a:p>
                  </a:txBody>
                  <a:tcPr marL="68580" marR="68580" marT="34290" marB="34290">
                    <a:solidFill>
                      <a:schemeClr val="bg2"/>
                    </a:solidFill>
                  </a:tcPr>
                </a:tc>
                <a:extLst>
                  <a:ext uri="{0D108BD9-81ED-4DB2-BD59-A6C34878D82A}">
                    <a16:rowId xmlns:a16="http://schemas.microsoft.com/office/drawing/2014/main" val="10006"/>
                  </a:ext>
                </a:extLst>
              </a:tr>
              <a:tr h="363673">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Joshua to King Saul</a:t>
                      </a:r>
                    </a:p>
                  </a:txBody>
                  <a:tcPr marL="68580" marR="68580" marT="34290" marB="34290">
                    <a:solidFill>
                      <a:schemeClr val="bg2"/>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dirty="0"/>
                        <a:t>Samuel</a:t>
                      </a:r>
                    </a:p>
                  </a:txBody>
                  <a:tcPr marL="68580" marR="68580" marT="34290" marB="34290">
                    <a:solidFill>
                      <a:schemeClr val="bg2"/>
                    </a:solidFill>
                  </a:tcPr>
                </a:tc>
                <a:extLst>
                  <a:ext uri="{0D108BD9-81ED-4DB2-BD59-A6C34878D82A}">
                    <a16:rowId xmlns:a16="http://schemas.microsoft.com/office/drawing/2014/main" val="10007"/>
                  </a:ext>
                </a:extLst>
              </a:tr>
              <a:tr h="576399">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bg2"/>
                    </a:solidFill>
                  </a:tcPr>
                </a:tc>
                <a:tc>
                  <a:txBody>
                    <a:bodyPr/>
                    <a:lstStyle/>
                    <a:p>
                      <a:r>
                        <a:rPr lang="en-US" sz="1300" b="1" dirty="0"/>
                        <a:t>1 Sa. 9-1 Ki. 11; 1 Chr. 10, 2 Chr. 9</a:t>
                      </a:r>
                    </a:p>
                  </a:txBody>
                  <a:tcPr marL="68580" marR="68580" marT="34290" marB="34290">
                    <a:solidFill>
                      <a:schemeClr val="bg2"/>
                    </a:solidFill>
                  </a:tcPr>
                </a:tc>
                <a:tc>
                  <a:txBody>
                    <a:bodyPr/>
                    <a:lstStyle/>
                    <a:p>
                      <a:pPr algn="ctr"/>
                      <a:r>
                        <a:rPr lang="en-US" sz="1300" b="1" dirty="0"/>
                        <a:t>120</a:t>
                      </a:r>
                    </a:p>
                  </a:txBody>
                  <a:tcPr marL="68580" marR="68580" marT="34290" marB="34290">
                    <a:solidFill>
                      <a:schemeClr val="bg2"/>
                    </a:solidFill>
                  </a:tcPr>
                </a:tc>
                <a:tc>
                  <a:txBody>
                    <a:bodyPr/>
                    <a:lstStyle/>
                    <a:p>
                      <a:r>
                        <a:rPr lang="en-US" sz="1300" b="1" dirty="0"/>
                        <a:t>David</a:t>
                      </a:r>
                    </a:p>
                  </a:txBody>
                  <a:tcPr marL="68580" marR="68580" marT="34290" marB="34290">
                    <a:solidFill>
                      <a:schemeClr val="bg2"/>
                    </a:solidFill>
                  </a:tcPr>
                </a:tc>
                <a:extLst>
                  <a:ext uri="{0D108BD9-81ED-4DB2-BD59-A6C34878D82A}">
                    <a16:rowId xmlns:a16="http://schemas.microsoft.com/office/drawing/2014/main" val="10008"/>
                  </a:ext>
                </a:extLst>
              </a:tr>
              <a:tr h="381000">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bg2"/>
                    </a:solidFill>
                  </a:tcPr>
                </a:tc>
                <a:tc>
                  <a:txBody>
                    <a:bodyPr/>
                    <a:lstStyle/>
                    <a:p>
                      <a:r>
                        <a:rPr lang="en-US" sz="1300" b="1" dirty="0"/>
                        <a:t>1 Ki. 12-2 Ki. 20; 2 Chr. 10-32</a:t>
                      </a:r>
                    </a:p>
                  </a:txBody>
                  <a:tcPr marL="68580" marR="68580" marT="34290" marB="34290">
                    <a:solidFill>
                      <a:schemeClr val="bg2"/>
                    </a:solidFill>
                  </a:tcPr>
                </a:tc>
                <a:tc>
                  <a:txBody>
                    <a:bodyPr/>
                    <a:lstStyle/>
                    <a:p>
                      <a:pPr algn="ctr"/>
                      <a:r>
                        <a:rPr lang="en-US" sz="1300" b="1" dirty="0"/>
                        <a:t>253</a:t>
                      </a:r>
                    </a:p>
                  </a:txBody>
                  <a:tcPr marL="68580" marR="68580" marT="34290" marB="34290">
                    <a:solidFill>
                      <a:schemeClr val="bg2"/>
                    </a:solidFill>
                  </a:tcPr>
                </a:tc>
                <a:tc>
                  <a:txBody>
                    <a:bodyPr/>
                    <a:lstStyle/>
                    <a:p>
                      <a:r>
                        <a:rPr lang="en-US" sz="1300" b="1" dirty="0"/>
                        <a:t>Elijah</a:t>
                      </a:r>
                    </a:p>
                  </a:txBody>
                  <a:tcPr marL="68580" marR="68580" marT="34290" marB="34290">
                    <a:solidFill>
                      <a:schemeClr val="bg2"/>
                    </a:solidFill>
                  </a:tcPr>
                </a:tc>
                <a:extLst>
                  <a:ext uri="{0D108BD9-81ED-4DB2-BD59-A6C34878D82A}">
                    <a16:rowId xmlns:a16="http://schemas.microsoft.com/office/drawing/2014/main" val="10009"/>
                  </a:ext>
                </a:extLst>
              </a:tr>
              <a:tr h="377607">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chemeClr val="bg2"/>
                    </a:solidFill>
                  </a:tcPr>
                </a:tc>
                <a:tc>
                  <a:txBody>
                    <a:bodyPr/>
                    <a:lstStyle/>
                    <a:p>
                      <a:r>
                        <a:rPr lang="en-US" sz="1300" b="1" dirty="0"/>
                        <a:t>2 Ki. 21-25; 2 Chr. 10-32</a:t>
                      </a:r>
                    </a:p>
                  </a:txBody>
                  <a:tcPr marL="68580" marR="68580" marT="34290" marB="34290">
                    <a:solidFill>
                      <a:schemeClr val="bg2"/>
                    </a:solidFill>
                  </a:tcPr>
                </a:tc>
                <a:tc>
                  <a:txBody>
                    <a:bodyPr/>
                    <a:lstStyle/>
                    <a:p>
                      <a:pPr algn="ctr"/>
                      <a:r>
                        <a:rPr lang="en-US" sz="1300" b="1" dirty="0"/>
                        <a:t>125</a:t>
                      </a:r>
                    </a:p>
                  </a:txBody>
                  <a:tcPr marL="68580" marR="68580" marT="34290" marB="34290">
                    <a:solidFill>
                      <a:schemeClr val="bg2"/>
                    </a:solidFill>
                  </a:tcPr>
                </a:tc>
                <a:tc>
                  <a:txBody>
                    <a:bodyPr/>
                    <a:lstStyle/>
                    <a:p>
                      <a:r>
                        <a:rPr lang="en-US" sz="1300" b="1" dirty="0"/>
                        <a:t>Josiah</a:t>
                      </a:r>
                    </a:p>
                  </a:txBody>
                  <a:tcPr marL="68580" marR="68580" marT="34290" marB="34290">
                    <a:solidFill>
                      <a:schemeClr val="bg2"/>
                    </a:solidFill>
                  </a:tcPr>
                </a:tc>
                <a:extLst>
                  <a:ext uri="{0D108BD9-81ED-4DB2-BD59-A6C34878D82A}">
                    <a16:rowId xmlns:a16="http://schemas.microsoft.com/office/drawing/2014/main" val="10010"/>
                  </a:ext>
                </a:extLst>
              </a:tr>
              <a:tr h="407011">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chemeClr val="bg2"/>
                    </a:solidFill>
                  </a:tcPr>
                </a:tc>
                <a:tc>
                  <a:txBody>
                    <a:bodyPr/>
                    <a:lstStyle/>
                    <a:p>
                      <a:r>
                        <a:rPr lang="en-US" sz="1300" b="1" dirty="0"/>
                        <a:t>2 Ki. 25-8- 21;</a:t>
                      </a:r>
                      <a:r>
                        <a:rPr lang="en-US" sz="1300" b="1" baseline="0" dirty="0"/>
                        <a:t> Dan. 1-6; Ezekiel</a:t>
                      </a:r>
                      <a:endParaRPr lang="en-US" sz="1300" b="1" dirty="0"/>
                    </a:p>
                  </a:txBody>
                  <a:tcPr marL="68580" marR="68580" marT="34290" marB="34290">
                    <a:solidFill>
                      <a:schemeClr val="bg2"/>
                    </a:solidFill>
                  </a:tcPr>
                </a:tc>
                <a:tc>
                  <a:txBody>
                    <a:bodyPr/>
                    <a:lstStyle/>
                    <a:p>
                      <a:pPr algn="ctr"/>
                      <a:r>
                        <a:rPr lang="en-US" sz="1300" b="1" dirty="0"/>
                        <a:t>70</a:t>
                      </a:r>
                    </a:p>
                  </a:txBody>
                  <a:tcPr marL="68580" marR="68580" marT="34290" marB="34290">
                    <a:solidFill>
                      <a:schemeClr val="bg2"/>
                    </a:solidFill>
                  </a:tcPr>
                </a:tc>
                <a:tc>
                  <a:txBody>
                    <a:bodyPr/>
                    <a:lstStyle/>
                    <a:p>
                      <a:r>
                        <a:rPr lang="en-US" sz="1300" b="1" dirty="0"/>
                        <a:t>Daniel, Ezekiel</a:t>
                      </a:r>
                    </a:p>
                  </a:txBody>
                  <a:tcPr marL="68580" marR="68580" marT="34290" marB="34290">
                    <a:solidFill>
                      <a:schemeClr val="bg2"/>
                    </a:solidFill>
                  </a:tcPr>
                </a:tc>
                <a:extLst>
                  <a:ext uri="{0D108BD9-81ED-4DB2-BD59-A6C34878D82A}">
                    <a16:rowId xmlns:a16="http://schemas.microsoft.com/office/drawing/2014/main" val="10011"/>
                  </a:ext>
                </a:extLst>
              </a:tr>
              <a:tr h="363673">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chemeClr val="bg2"/>
                    </a:solidFill>
                  </a:tcPr>
                </a:tc>
                <a:tc>
                  <a:txBody>
                    <a:bodyPr/>
                    <a:lstStyle/>
                    <a:p>
                      <a:r>
                        <a:rPr lang="en-US" sz="1300" b="1" dirty="0"/>
                        <a:t>Ezra, Nehemiah</a:t>
                      </a:r>
                    </a:p>
                  </a:txBody>
                  <a:tcPr marL="68580" marR="68580" marT="34290" marB="34290">
                    <a:solidFill>
                      <a:schemeClr val="bg2"/>
                    </a:solidFill>
                  </a:tcPr>
                </a:tc>
                <a:tc>
                  <a:txBody>
                    <a:bodyPr/>
                    <a:lstStyle/>
                    <a:p>
                      <a:pPr algn="ctr"/>
                      <a:r>
                        <a:rPr lang="en-US" sz="1300" b="1" dirty="0"/>
                        <a:t>92</a:t>
                      </a:r>
                    </a:p>
                  </a:txBody>
                  <a:tcPr marL="68580" marR="68580" marT="34290" marB="34290">
                    <a:solidFill>
                      <a:schemeClr val="bg2"/>
                    </a:solidFill>
                  </a:tcPr>
                </a:tc>
                <a:tc>
                  <a:txBody>
                    <a:bodyPr/>
                    <a:lstStyle/>
                    <a:p>
                      <a:r>
                        <a:rPr lang="en-US" sz="1300" b="1" dirty="0"/>
                        <a:t>Ezra</a:t>
                      </a:r>
                    </a:p>
                  </a:txBody>
                  <a:tcPr marL="68580" marR="68580" marT="34290" marB="34290">
                    <a:solidFill>
                      <a:schemeClr val="bg2"/>
                    </a:solidFill>
                  </a:tcPr>
                </a:tc>
                <a:extLst>
                  <a:ext uri="{0D108BD9-81ED-4DB2-BD59-A6C34878D82A}">
                    <a16:rowId xmlns:a16="http://schemas.microsoft.com/office/drawing/2014/main" val="10012"/>
                  </a:ext>
                </a:extLst>
              </a:tr>
              <a:tr h="576901">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solidFill>
                      <a:schemeClr val="bg2"/>
                    </a:solidFill>
                  </a:tcPr>
                </a:tc>
                <a:tc>
                  <a:txBody>
                    <a:bodyPr/>
                    <a:lstStyle/>
                    <a:p>
                      <a:r>
                        <a:rPr lang="en-US" sz="1300" b="1" dirty="0"/>
                        <a:t>None</a:t>
                      </a:r>
                    </a:p>
                  </a:txBody>
                  <a:tcPr marL="68580" marR="68580" marT="34290" marB="34290">
                    <a:solidFill>
                      <a:schemeClr val="bg2"/>
                    </a:solidFill>
                  </a:tcPr>
                </a:tc>
                <a:tc>
                  <a:txBody>
                    <a:bodyPr/>
                    <a:lstStyle/>
                    <a:p>
                      <a:pPr algn="ctr"/>
                      <a:r>
                        <a:rPr lang="en-US" sz="1300" b="1" dirty="0"/>
                        <a:t>400</a:t>
                      </a:r>
                    </a:p>
                  </a:txBody>
                  <a:tcPr marL="68580" marR="68580" marT="34290" marB="34290">
                    <a:solidFill>
                      <a:schemeClr val="bg2"/>
                    </a:solidFill>
                  </a:tcPr>
                </a:tc>
                <a:tc>
                  <a:txBody>
                    <a:bodyPr/>
                    <a:lstStyle/>
                    <a:p>
                      <a:r>
                        <a:rPr lang="en-US" sz="1300" b="1" dirty="0"/>
                        <a:t>Judas Maccabee</a:t>
                      </a:r>
                    </a:p>
                  </a:txBody>
                  <a:tcPr marL="68580" marR="68580" marT="34290" marB="34290">
                    <a:solidFill>
                      <a:schemeClr val="bg2"/>
                    </a:solidFill>
                  </a:tcPr>
                </a:tc>
                <a:extLst>
                  <a:ext uri="{0D108BD9-81ED-4DB2-BD59-A6C34878D82A}">
                    <a16:rowId xmlns:a16="http://schemas.microsoft.com/office/drawing/2014/main" val="10013"/>
                  </a:ext>
                </a:extLst>
              </a:tr>
              <a:tr h="363673">
                <a:tc>
                  <a:txBody>
                    <a:bodyPr/>
                    <a:lstStyle/>
                    <a:p>
                      <a:r>
                        <a:rPr lang="en-US" sz="1300" b="1" dirty="0"/>
                        <a:t>Life of Christ</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birth of Jesus to ascension</a:t>
                      </a:r>
                    </a:p>
                  </a:txBody>
                  <a:tcPr marL="68580" marR="68580" marT="34290" marB="34290">
                    <a:solidFill>
                      <a:schemeClr val="bg2"/>
                    </a:solidFill>
                  </a:tcPr>
                </a:tc>
                <a:tc>
                  <a:txBody>
                    <a:bodyPr/>
                    <a:lstStyle/>
                    <a:p>
                      <a:r>
                        <a:rPr lang="en-US" sz="1300" b="1" dirty="0"/>
                        <a:t>Mt-Jhn 21; Acts1</a:t>
                      </a:r>
                    </a:p>
                  </a:txBody>
                  <a:tcPr marL="68580" marR="68580" marT="34290" marB="34290">
                    <a:solidFill>
                      <a:schemeClr val="bg2"/>
                    </a:solidFill>
                  </a:tcPr>
                </a:tc>
                <a:tc>
                  <a:txBody>
                    <a:bodyPr/>
                    <a:lstStyle/>
                    <a:p>
                      <a:pPr algn="ctr"/>
                      <a:r>
                        <a:rPr lang="en-US" sz="1300" b="1" dirty="0"/>
                        <a:t>34</a:t>
                      </a:r>
                    </a:p>
                  </a:txBody>
                  <a:tcPr marL="68580" marR="68580" marT="34290" marB="34290">
                    <a:solidFill>
                      <a:schemeClr val="bg2"/>
                    </a:solidFill>
                  </a:tcPr>
                </a:tc>
                <a:tc>
                  <a:txBody>
                    <a:bodyPr/>
                    <a:lstStyle/>
                    <a:p>
                      <a:r>
                        <a:rPr lang="en-US" sz="1300" b="1" dirty="0"/>
                        <a:t>Jesus</a:t>
                      </a:r>
                    </a:p>
                  </a:txBody>
                  <a:tcPr marL="68580" marR="68580" marT="34290" marB="34290">
                    <a:solidFill>
                      <a:schemeClr val="bg2"/>
                    </a:solidFill>
                  </a:tcPr>
                </a:tc>
                <a:extLst>
                  <a:ext uri="{0D108BD9-81ED-4DB2-BD59-A6C34878D82A}">
                    <a16:rowId xmlns:a16="http://schemas.microsoft.com/office/drawing/2014/main" val="10014"/>
                  </a:ext>
                </a:extLst>
              </a:tr>
              <a:tr h="498817">
                <a:tc>
                  <a:txBody>
                    <a:bodyPr/>
                    <a:lstStyle/>
                    <a:p>
                      <a:r>
                        <a:rPr lang="en-US" sz="1300" b="1" dirty="0"/>
                        <a:t>The Church</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 ascension to death of John (96 AD approx.)</a:t>
                      </a:r>
                    </a:p>
                  </a:txBody>
                  <a:tcPr marL="68580" marR="68580" marT="34290" marB="34290">
                    <a:solidFill>
                      <a:srgbClr val="FFFF00"/>
                    </a:solidFill>
                  </a:tcPr>
                </a:tc>
                <a:tc>
                  <a:txBody>
                    <a:bodyPr/>
                    <a:lstStyle/>
                    <a:p>
                      <a:r>
                        <a:rPr lang="en-US" sz="1300" b="1" dirty="0"/>
                        <a:t>Acts 2-Revelation</a:t>
                      </a:r>
                    </a:p>
                  </a:txBody>
                  <a:tcPr marL="68580" marR="68580" marT="34290" marB="34290">
                    <a:solidFill>
                      <a:srgbClr val="FFFF00"/>
                    </a:solidFill>
                  </a:tcPr>
                </a:tc>
                <a:tc>
                  <a:txBody>
                    <a:bodyPr/>
                    <a:lstStyle/>
                    <a:p>
                      <a:pPr algn="ctr"/>
                      <a:r>
                        <a:rPr lang="en-US" sz="1300" b="1" dirty="0"/>
                        <a:t>70</a:t>
                      </a:r>
                    </a:p>
                  </a:txBody>
                  <a:tcPr marL="68580" marR="68580" marT="34290" marB="34290">
                    <a:solidFill>
                      <a:srgbClr val="FFFF00"/>
                    </a:solidFill>
                  </a:tcPr>
                </a:tc>
                <a:tc>
                  <a:txBody>
                    <a:bodyPr/>
                    <a:lstStyle/>
                    <a:p>
                      <a:r>
                        <a:rPr lang="en-US" sz="1300" b="1" dirty="0"/>
                        <a:t>Paul</a:t>
                      </a:r>
                    </a:p>
                  </a:txBody>
                  <a:tcPr marL="68580" marR="68580" marT="34290" marB="34290">
                    <a:solidFill>
                      <a:srgbClr val="FFFF00"/>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783250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D33EFE-BD42-BF4C-9675-76C4906B3D75}"/>
              </a:ext>
            </a:extLst>
          </p:cNvPr>
          <p:cNvSpPr txBox="1"/>
          <p:nvPr/>
        </p:nvSpPr>
        <p:spPr>
          <a:xfrm>
            <a:off x="1447800" y="117693"/>
            <a:ext cx="2057400" cy="6740307"/>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Matthew</a:t>
            </a:r>
          </a:p>
          <a:p>
            <a:r>
              <a:rPr lang="en-US" sz="1600" b="1" dirty="0">
                <a:latin typeface="Arial" panose="020B0604020202020204" pitchFamily="34" charset="0"/>
                <a:cs typeface="Arial" panose="020B0604020202020204" pitchFamily="34" charset="0"/>
              </a:rPr>
              <a:t>Mark</a:t>
            </a:r>
          </a:p>
          <a:p>
            <a:r>
              <a:rPr lang="en-US" sz="1600" b="1" dirty="0">
                <a:latin typeface="Arial" panose="020B0604020202020204" pitchFamily="34" charset="0"/>
                <a:cs typeface="Arial" panose="020B0604020202020204" pitchFamily="34" charset="0"/>
              </a:rPr>
              <a:t>Luke </a:t>
            </a:r>
          </a:p>
          <a:p>
            <a:r>
              <a:rPr lang="en-US" sz="1600" b="1" dirty="0">
                <a:latin typeface="Arial" panose="020B0604020202020204" pitchFamily="34" charset="0"/>
                <a:cs typeface="Arial" panose="020B0604020202020204" pitchFamily="34" charset="0"/>
              </a:rPr>
              <a:t>John</a:t>
            </a:r>
          </a:p>
          <a:p>
            <a:r>
              <a:rPr lang="en-US" sz="1600" b="1" dirty="0">
                <a:latin typeface="Arial" panose="020B0604020202020204" pitchFamily="34" charset="0"/>
                <a:cs typeface="Arial" panose="020B0604020202020204" pitchFamily="34" charset="0"/>
              </a:rPr>
              <a:t>Acts</a:t>
            </a:r>
          </a:p>
          <a:p>
            <a:r>
              <a:rPr lang="en-US" sz="1600" b="1" dirty="0">
                <a:latin typeface="Arial" panose="020B0604020202020204" pitchFamily="34" charset="0"/>
                <a:cs typeface="Arial" panose="020B0604020202020204" pitchFamily="34" charset="0"/>
              </a:rPr>
              <a:t>Romans</a:t>
            </a:r>
          </a:p>
          <a:p>
            <a:r>
              <a:rPr lang="en-US" sz="1600" b="1" dirty="0">
                <a:latin typeface="Arial" panose="020B0604020202020204" pitchFamily="34" charset="0"/>
                <a:cs typeface="Arial" panose="020B0604020202020204" pitchFamily="34" charset="0"/>
              </a:rPr>
              <a:t>1 Corinthians</a:t>
            </a:r>
          </a:p>
          <a:p>
            <a:r>
              <a:rPr lang="en-US" sz="1600" b="1" dirty="0">
                <a:latin typeface="Arial" panose="020B0604020202020204" pitchFamily="34" charset="0"/>
                <a:cs typeface="Arial" panose="020B0604020202020204" pitchFamily="34" charset="0"/>
              </a:rPr>
              <a:t>2 Corinthians</a:t>
            </a:r>
          </a:p>
          <a:p>
            <a:r>
              <a:rPr lang="en-US" sz="1600" b="1" dirty="0">
                <a:latin typeface="Arial" panose="020B0604020202020204" pitchFamily="34" charset="0"/>
                <a:cs typeface="Arial" panose="020B0604020202020204" pitchFamily="34" charset="0"/>
              </a:rPr>
              <a:t>Galatians</a:t>
            </a:r>
          </a:p>
          <a:p>
            <a:r>
              <a:rPr lang="en-US" sz="1600" b="1" dirty="0">
                <a:latin typeface="Arial" panose="020B0604020202020204" pitchFamily="34" charset="0"/>
                <a:cs typeface="Arial" panose="020B0604020202020204" pitchFamily="34" charset="0"/>
              </a:rPr>
              <a:t>Ephesians</a:t>
            </a:r>
          </a:p>
          <a:p>
            <a:r>
              <a:rPr lang="en-US" sz="1600" b="1" dirty="0">
                <a:latin typeface="Arial" panose="020B0604020202020204" pitchFamily="34" charset="0"/>
                <a:cs typeface="Arial" panose="020B0604020202020204" pitchFamily="34" charset="0"/>
              </a:rPr>
              <a:t>Philippians</a:t>
            </a:r>
          </a:p>
          <a:p>
            <a:r>
              <a:rPr lang="en-US" sz="1600" b="1" dirty="0">
                <a:latin typeface="Arial" panose="020B0604020202020204" pitchFamily="34" charset="0"/>
                <a:cs typeface="Arial" panose="020B0604020202020204" pitchFamily="34" charset="0"/>
              </a:rPr>
              <a:t>Colossians</a:t>
            </a:r>
          </a:p>
          <a:p>
            <a:r>
              <a:rPr lang="en-US" sz="1600" b="1" dirty="0">
                <a:latin typeface="Arial" panose="020B0604020202020204" pitchFamily="34" charset="0"/>
                <a:cs typeface="Arial" panose="020B0604020202020204" pitchFamily="34" charset="0"/>
              </a:rPr>
              <a:t>1 Thessalonians</a:t>
            </a:r>
          </a:p>
          <a:p>
            <a:r>
              <a:rPr lang="en-US" sz="1600" b="1" dirty="0">
                <a:latin typeface="Arial" panose="020B0604020202020204" pitchFamily="34" charset="0"/>
                <a:cs typeface="Arial" panose="020B0604020202020204" pitchFamily="34" charset="0"/>
              </a:rPr>
              <a:t>2 Thessalonians</a:t>
            </a:r>
          </a:p>
          <a:p>
            <a:r>
              <a:rPr lang="en-US" sz="1600" b="1" dirty="0">
                <a:latin typeface="Arial" panose="020B0604020202020204" pitchFamily="34" charset="0"/>
                <a:cs typeface="Arial" panose="020B0604020202020204" pitchFamily="34" charset="0"/>
              </a:rPr>
              <a:t>1 Timothy</a:t>
            </a:r>
          </a:p>
          <a:p>
            <a:r>
              <a:rPr lang="en-US" sz="1600" b="1" dirty="0">
                <a:latin typeface="Arial" panose="020B0604020202020204" pitchFamily="34" charset="0"/>
                <a:cs typeface="Arial" panose="020B0604020202020204" pitchFamily="34" charset="0"/>
              </a:rPr>
              <a:t>2 Timothy</a:t>
            </a:r>
          </a:p>
          <a:p>
            <a:r>
              <a:rPr lang="en-US" sz="1600" b="1" dirty="0">
                <a:latin typeface="Arial" panose="020B0604020202020204" pitchFamily="34" charset="0"/>
                <a:cs typeface="Arial" panose="020B0604020202020204" pitchFamily="34" charset="0"/>
              </a:rPr>
              <a:t>Titus</a:t>
            </a:r>
          </a:p>
          <a:p>
            <a:r>
              <a:rPr lang="en-US" sz="1600" b="1" dirty="0">
                <a:latin typeface="Arial" panose="020B0604020202020204" pitchFamily="34" charset="0"/>
                <a:cs typeface="Arial" panose="020B0604020202020204" pitchFamily="34" charset="0"/>
              </a:rPr>
              <a:t>Philemon </a:t>
            </a:r>
          </a:p>
          <a:p>
            <a:r>
              <a:rPr lang="en-US" sz="1600" b="1" dirty="0">
                <a:latin typeface="Arial" panose="020B0604020202020204" pitchFamily="34" charset="0"/>
                <a:cs typeface="Arial" panose="020B0604020202020204" pitchFamily="34" charset="0"/>
              </a:rPr>
              <a:t>Hebrews</a:t>
            </a:r>
          </a:p>
          <a:p>
            <a:r>
              <a:rPr lang="en-US" sz="1600" b="1" dirty="0">
                <a:latin typeface="Arial" panose="020B0604020202020204" pitchFamily="34" charset="0"/>
                <a:cs typeface="Arial" panose="020B0604020202020204" pitchFamily="34" charset="0"/>
              </a:rPr>
              <a:t>James</a:t>
            </a:r>
          </a:p>
          <a:p>
            <a:r>
              <a:rPr lang="en-US" sz="1600" b="1" dirty="0">
                <a:latin typeface="Arial" panose="020B0604020202020204" pitchFamily="34" charset="0"/>
                <a:cs typeface="Arial" panose="020B0604020202020204" pitchFamily="34" charset="0"/>
              </a:rPr>
              <a:t>1 Peter</a:t>
            </a:r>
          </a:p>
          <a:p>
            <a:r>
              <a:rPr lang="en-US" sz="1600" b="1" dirty="0">
                <a:latin typeface="Arial" panose="020B0604020202020204" pitchFamily="34" charset="0"/>
                <a:cs typeface="Arial" panose="020B0604020202020204" pitchFamily="34" charset="0"/>
              </a:rPr>
              <a:t>2 Peter</a:t>
            </a:r>
          </a:p>
          <a:p>
            <a:r>
              <a:rPr lang="en-US" sz="1600" b="1" dirty="0">
                <a:latin typeface="Arial" panose="020B0604020202020204" pitchFamily="34" charset="0"/>
                <a:cs typeface="Arial" panose="020B0604020202020204" pitchFamily="34" charset="0"/>
              </a:rPr>
              <a:t>1 John</a:t>
            </a:r>
          </a:p>
          <a:p>
            <a:r>
              <a:rPr lang="en-US" sz="1600" b="1" dirty="0">
                <a:latin typeface="Arial" panose="020B0604020202020204" pitchFamily="34" charset="0"/>
                <a:cs typeface="Arial" panose="020B0604020202020204" pitchFamily="34" charset="0"/>
              </a:rPr>
              <a:t>2 John</a:t>
            </a:r>
          </a:p>
          <a:p>
            <a:r>
              <a:rPr lang="en-US" sz="1600" b="1" dirty="0">
                <a:latin typeface="Arial" panose="020B0604020202020204" pitchFamily="34" charset="0"/>
                <a:cs typeface="Arial" panose="020B0604020202020204" pitchFamily="34" charset="0"/>
              </a:rPr>
              <a:t>3 John</a:t>
            </a:r>
          </a:p>
          <a:p>
            <a:r>
              <a:rPr lang="en-US" sz="1600" b="1" dirty="0">
                <a:latin typeface="Arial" panose="020B0604020202020204" pitchFamily="34" charset="0"/>
                <a:cs typeface="Arial" panose="020B0604020202020204" pitchFamily="34" charset="0"/>
              </a:rPr>
              <a:t>Jude</a:t>
            </a:r>
          </a:p>
          <a:p>
            <a:r>
              <a:rPr lang="en-US" sz="1600" b="1" dirty="0">
                <a:latin typeface="Arial" panose="020B0604020202020204" pitchFamily="34" charset="0"/>
                <a:cs typeface="Arial" panose="020B0604020202020204" pitchFamily="34" charset="0"/>
              </a:rPr>
              <a:t>Revelation</a:t>
            </a:r>
          </a:p>
        </p:txBody>
      </p:sp>
      <p:sp>
        <p:nvSpPr>
          <p:cNvPr id="4" name="TextBox 3">
            <a:extLst>
              <a:ext uri="{FF2B5EF4-FFF2-40B4-BE49-F238E27FC236}">
                <a16:creationId xmlns:a16="http://schemas.microsoft.com/office/drawing/2014/main" id="{94FAC7AB-4D08-0F40-BB9F-C5E491FC73EC}"/>
              </a:ext>
            </a:extLst>
          </p:cNvPr>
          <p:cNvSpPr txBox="1"/>
          <p:nvPr/>
        </p:nvSpPr>
        <p:spPr>
          <a:xfrm>
            <a:off x="6019800" y="125290"/>
            <a:ext cx="3094828" cy="7471373"/>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James	          	50 AD	</a:t>
            </a:r>
          </a:p>
          <a:p>
            <a:r>
              <a:rPr lang="en-US" sz="1600" b="1" dirty="0">
                <a:latin typeface="Arial" panose="020B0604020202020204" pitchFamily="34" charset="0"/>
                <a:cs typeface="Arial" panose="020B0604020202020204" pitchFamily="34" charset="0"/>
              </a:rPr>
              <a:t>Mark		50 AD</a:t>
            </a:r>
          </a:p>
          <a:p>
            <a:r>
              <a:rPr lang="en-US" sz="1600" b="1" dirty="0">
                <a:latin typeface="Arial" panose="020B0604020202020204" pitchFamily="34" charset="0"/>
                <a:cs typeface="Arial" panose="020B0604020202020204" pitchFamily="34" charset="0"/>
              </a:rPr>
              <a:t>1 Thessalonians	52 AD</a:t>
            </a:r>
          </a:p>
          <a:p>
            <a:r>
              <a:rPr lang="en-US" sz="1600" b="1" dirty="0">
                <a:latin typeface="Arial" panose="020B0604020202020204" pitchFamily="34" charset="0"/>
                <a:cs typeface="Arial" panose="020B0604020202020204" pitchFamily="34" charset="0"/>
              </a:rPr>
              <a:t>2 Thessalonians	52 AD</a:t>
            </a:r>
          </a:p>
          <a:p>
            <a:r>
              <a:rPr lang="en-US" sz="1600" b="1" dirty="0">
                <a:latin typeface="Arial" panose="020B0604020202020204" pitchFamily="34" charset="0"/>
                <a:cs typeface="Arial" panose="020B0604020202020204" pitchFamily="34" charset="0"/>
              </a:rPr>
              <a:t>1 Corinthians	57 AD</a:t>
            </a:r>
          </a:p>
          <a:p>
            <a:r>
              <a:rPr lang="en-US" sz="1600" b="1" dirty="0">
                <a:latin typeface="Arial" panose="020B0604020202020204" pitchFamily="34" charset="0"/>
                <a:cs typeface="Arial" panose="020B0604020202020204" pitchFamily="34" charset="0"/>
              </a:rPr>
              <a:t>2 Corinthians	57 AD</a:t>
            </a:r>
          </a:p>
          <a:p>
            <a:r>
              <a:rPr lang="en-US" sz="1600" b="1" dirty="0">
                <a:latin typeface="Arial" panose="020B0604020202020204" pitchFamily="34" charset="0"/>
                <a:cs typeface="Arial" panose="020B0604020202020204" pitchFamily="34" charset="0"/>
              </a:rPr>
              <a:t>Galatians	58 AD</a:t>
            </a:r>
          </a:p>
          <a:p>
            <a:r>
              <a:rPr lang="en-US" sz="1600" b="1" dirty="0">
                <a:latin typeface="Arial" panose="020B0604020202020204" pitchFamily="34" charset="0"/>
                <a:cs typeface="Arial" panose="020B0604020202020204" pitchFamily="34" charset="0"/>
              </a:rPr>
              <a:t>Romans		58 AD</a:t>
            </a:r>
          </a:p>
          <a:p>
            <a:r>
              <a:rPr lang="en-US" sz="1600" b="1" dirty="0">
                <a:latin typeface="Arial" panose="020B0604020202020204" pitchFamily="34" charset="0"/>
                <a:cs typeface="Arial" panose="020B0604020202020204" pitchFamily="34" charset="0"/>
              </a:rPr>
              <a:t>Matthew		58 AD</a:t>
            </a:r>
          </a:p>
          <a:p>
            <a:r>
              <a:rPr lang="en-US" sz="1600" b="1" dirty="0">
                <a:latin typeface="Arial" panose="020B0604020202020204" pitchFamily="34" charset="0"/>
                <a:cs typeface="Arial" panose="020B0604020202020204" pitchFamily="34" charset="0"/>
              </a:rPr>
              <a:t>Luke		58 AD</a:t>
            </a:r>
          </a:p>
          <a:p>
            <a:r>
              <a:rPr lang="en-US" sz="1600" b="1" dirty="0">
                <a:latin typeface="Arial" panose="020B0604020202020204" pitchFamily="34" charset="0"/>
                <a:cs typeface="Arial" panose="020B0604020202020204" pitchFamily="34" charset="0"/>
              </a:rPr>
              <a:t>Acts		62 AD</a:t>
            </a:r>
          </a:p>
          <a:p>
            <a:r>
              <a:rPr lang="en-US" sz="1600" b="1" dirty="0">
                <a:latin typeface="Arial" panose="020B0604020202020204" pitchFamily="34" charset="0"/>
                <a:cs typeface="Arial" panose="020B0604020202020204" pitchFamily="34" charset="0"/>
              </a:rPr>
              <a:t>Philippians	62 AD</a:t>
            </a:r>
          </a:p>
          <a:p>
            <a:r>
              <a:rPr lang="en-US" sz="1600" b="1" dirty="0">
                <a:latin typeface="Arial" panose="020B0604020202020204" pitchFamily="34" charset="0"/>
                <a:cs typeface="Arial" panose="020B0604020202020204" pitchFamily="34" charset="0"/>
              </a:rPr>
              <a:t>Philemon	62 AD</a:t>
            </a:r>
          </a:p>
          <a:p>
            <a:r>
              <a:rPr lang="en-US" sz="1600" b="1" u="sng" dirty="0">
                <a:latin typeface="Arial" panose="020B0604020202020204" pitchFamily="34" charset="0"/>
                <a:cs typeface="Arial" panose="020B0604020202020204" pitchFamily="34" charset="0"/>
              </a:rPr>
              <a:t>Colossians</a:t>
            </a:r>
            <a:r>
              <a:rPr lang="en-US" sz="1600" b="1" dirty="0">
                <a:latin typeface="Arial" panose="020B0604020202020204" pitchFamily="34" charset="0"/>
                <a:cs typeface="Arial" panose="020B0604020202020204" pitchFamily="34" charset="0"/>
              </a:rPr>
              <a:t>	62 AD</a:t>
            </a:r>
          </a:p>
          <a:p>
            <a:r>
              <a:rPr lang="en-US" sz="1600" b="1" dirty="0">
                <a:latin typeface="Arial" panose="020B0604020202020204" pitchFamily="34" charset="0"/>
                <a:cs typeface="Arial" panose="020B0604020202020204" pitchFamily="34" charset="0"/>
              </a:rPr>
              <a:t>Ephesians	62 AD</a:t>
            </a:r>
          </a:p>
          <a:p>
            <a:r>
              <a:rPr lang="en-US" sz="1600" b="1" dirty="0">
                <a:latin typeface="Arial" panose="020B0604020202020204" pitchFamily="34" charset="0"/>
                <a:cs typeface="Arial" panose="020B0604020202020204" pitchFamily="34" charset="0"/>
              </a:rPr>
              <a:t>1 Peter		65 AD</a:t>
            </a:r>
          </a:p>
          <a:p>
            <a:r>
              <a:rPr lang="en-US" sz="1600" b="1" dirty="0">
                <a:latin typeface="Arial" panose="020B0604020202020204" pitchFamily="34" charset="0"/>
                <a:cs typeface="Arial" panose="020B0604020202020204" pitchFamily="34" charset="0"/>
              </a:rPr>
              <a:t>2 Peter 		67 AD</a:t>
            </a:r>
          </a:p>
          <a:p>
            <a:r>
              <a:rPr lang="en-US" sz="1600" b="1" dirty="0">
                <a:latin typeface="Arial" panose="020B0604020202020204" pitchFamily="34" charset="0"/>
                <a:cs typeface="Arial" panose="020B0604020202020204" pitchFamily="34" charset="0"/>
              </a:rPr>
              <a:t>Jude 		67 AD</a:t>
            </a:r>
          </a:p>
          <a:p>
            <a:r>
              <a:rPr lang="en-US" sz="1600" b="1" dirty="0">
                <a:latin typeface="Arial" panose="020B0604020202020204" pitchFamily="34" charset="0"/>
                <a:cs typeface="Arial" panose="020B0604020202020204" pitchFamily="34" charset="0"/>
              </a:rPr>
              <a:t>Titus		67 AD</a:t>
            </a:r>
          </a:p>
          <a:p>
            <a:r>
              <a:rPr lang="en-US" sz="1600" b="1" dirty="0">
                <a:latin typeface="Arial" panose="020B0604020202020204" pitchFamily="34" charset="0"/>
                <a:cs typeface="Arial" panose="020B0604020202020204" pitchFamily="34" charset="0"/>
              </a:rPr>
              <a:t>1 Timothy	67 AD</a:t>
            </a:r>
          </a:p>
          <a:p>
            <a:r>
              <a:rPr lang="en-US" sz="1600" b="1" dirty="0">
                <a:latin typeface="Arial" panose="020B0604020202020204" pitchFamily="34" charset="0"/>
                <a:cs typeface="Arial" panose="020B0604020202020204" pitchFamily="34" charset="0"/>
              </a:rPr>
              <a:t>2 Timothy	68 AD</a:t>
            </a:r>
          </a:p>
          <a:p>
            <a:r>
              <a:rPr lang="en-US" sz="1600" b="1" dirty="0">
                <a:latin typeface="Arial" panose="020B0604020202020204" pitchFamily="34" charset="0"/>
                <a:cs typeface="Arial" panose="020B0604020202020204" pitchFamily="34" charset="0"/>
              </a:rPr>
              <a:t>Hebrews		69 AD</a:t>
            </a:r>
          </a:p>
          <a:p>
            <a:r>
              <a:rPr lang="en-US" sz="1600" b="1" dirty="0">
                <a:latin typeface="Arial" panose="020B0604020202020204" pitchFamily="34" charset="0"/>
                <a:cs typeface="Arial" panose="020B0604020202020204" pitchFamily="34" charset="0"/>
              </a:rPr>
              <a:t>John (Gospel)	85 AD</a:t>
            </a:r>
          </a:p>
          <a:p>
            <a:r>
              <a:rPr lang="en-US" sz="1600" b="1" dirty="0">
                <a:latin typeface="Arial" panose="020B0604020202020204" pitchFamily="34" charset="0"/>
                <a:cs typeface="Arial" panose="020B0604020202020204" pitchFamily="34" charset="0"/>
              </a:rPr>
              <a:t>1 John		85 AD</a:t>
            </a:r>
          </a:p>
          <a:p>
            <a:r>
              <a:rPr lang="en-US" sz="1600" b="1" dirty="0">
                <a:latin typeface="Arial" panose="020B0604020202020204" pitchFamily="34" charset="0"/>
                <a:cs typeface="Arial" panose="020B0604020202020204" pitchFamily="34" charset="0"/>
              </a:rPr>
              <a:t>2 John		85 AD</a:t>
            </a:r>
          </a:p>
          <a:p>
            <a:r>
              <a:rPr lang="en-US" sz="1600" b="1" dirty="0">
                <a:latin typeface="Arial" panose="020B0604020202020204" pitchFamily="34" charset="0"/>
                <a:cs typeface="Arial" panose="020B0604020202020204" pitchFamily="34" charset="0"/>
              </a:rPr>
              <a:t>3 John		85 AD</a:t>
            </a:r>
          </a:p>
          <a:p>
            <a:r>
              <a:rPr lang="en-US" sz="1600" b="1" dirty="0">
                <a:latin typeface="Arial" panose="020B0604020202020204" pitchFamily="34" charset="0"/>
                <a:cs typeface="Arial" panose="020B0604020202020204" pitchFamily="34" charset="0"/>
              </a:rPr>
              <a:t>Revelation	95 AD</a:t>
            </a:r>
          </a:p>
          <a:p>
            <a:endParaRPr lang="en-US" sz="1600" b="1"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51E2DC5-378E-854C-A332-707165DEEF17}"/>
              </a:ext>
            </a:extLst>
          </p:cNvPr>
          <p:cNvSpPr txBox="1"/>
          <p:nvPr/>
        </p:nvSpPr>
        <p:spPr>
          <a:xfrm>
            <a:off x="457200" y="1143000"/>
            <a:ext cx="695960" cy="2648802"/>
          </a:xfrm>
          <a:prstGeom prst="rect">
            <a:avLst/>
          </a:prstGeom>
          <a:solidFill>
            <a:schemeClr val="tx1"/>
          </a:solidFill>
        </p:spPr>
        <p:txBody>
          <a:bodyPr vert="wordArtVert" wrap="none" rtlCol="0">
            <a:spAutoFit/>
          </a:bodyPr>
          <a:lstStyle/>
          <a:p>
            <a:r>
              <a:rPr lang="en-US" sz="2800" dirty="0">
                <a:solidFill>
                  <a:schemeClr val="bg1"/>
                </a:solidFill>
              </a:rPr>
              <a:t>CANON</a:t>
            </a:r>
          </a:p>
        </p:txBody>
      </p:sp>
      <p:sp>
        <p:nvSpPr>
          <p:cNvPr id="6" name="TextBox 5">
            <a:extLst>
              <a:ext uri="{FF2B5EF4-FFF2-40B4-BE49-F238E27FC236}">
                <a16:creationId xmlns:a16="http://schemas.microsoft.com/office/drawing/2014/main" id="{C9AE2C7E-A03C-4E48-A232-60C14185D943}"/>
              </a:ext>
            </a:extLst>
          </p:cNvPr>
          <p:cNvSpPr txBox="1"/>
          <p:nvPr/>
        </p:nvSpPr>
        <p:spPr>
          <a:xfrm>
            <a:off x="4572000" y="125290"/>
            <a:ext cx="695960" cy="6725111"/>
          </a:xfrm>
          <a:prstGeom prst="rect">
            <a:avLst/>
          </a:prstGeom>
          <a:solidFill>
            <a:schemeClr val="tx1"/>
          </a:solidFill>
        </p:spPr>
        <p:txBody>
          <a:bodyPr vert="wordArtVert" wrap="none" rtlCol="0">
            <a:spAutoFit/>
          </a:bodyPr>
          <a:lstStyle/>
          <a:p>
            <a:r>
              <a:rPr lang="en-US" sz="2800" dirty="0">
                <a:solidFill>
                  <a:schemeClr val="bg1"/>
                </a:solidFill>
              </a:rPr>
              <a:t>CHRONOLOGICAL</a:t>
            </a:r>
          </a:p>
        </p:txBody>
      </p:sp>
      <p:sp>
        <p:nvSpPr>
          <p:cNvPr id="7" name="TextBox 6">
            <a:extLst>
              <a:ext uri="{FF2B5EF4-FFF2-40B4-BE49-F238E27FC236}">
                <a16:creationId xmlns:a16="http://schemas.microsoft.com/office/drawing/2014/main" id="{63FA542F-8C30-4545-95F1-978F95B0399D}"/>
              </a:ext>
            </a:extLst>
          </p:cNvPr>
          <p:cNvSpPr txBox="1"/>
          <p:nvPr/>
        </p:nvSpPr>
        <p:spPr>
          <a:xfrm>
            <a:off x="-2895600" y="4419600"/>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03A6B7C7-9372-A14C-95C6-401571F2815C}"/>
              </a:ext>
            </a:extLst>
          </p:cNvPr>
          <p:cNvSpPr txBox="1"/>
          <p:nvPr/>
        </p:nvSpPr>
        <p:spPr>
          <a:xfrm>
            <a:off x="29372" y="5780782"/>
            <a:ext cx="1242060" cy="1077218"/>
          </a:xfrm>
          <a:prstGeom prst="rect">
            <a:avLst/>
          </a:prstGeom>
          <a:noFill/>
        </p:spPr>
        <p:txBody>
          <a:bodyPr wrap="square" rtlCol="0">
            <a:spAutoFit/>
          </a:bodyPr>
          <a:lstStyle/>
          <a:p>
            <a:r>
              <a:rPr lang="en-US" sz="1600" i="1" dirty="0"/>
              <a:t>*From Hester, Heart of NT History</a:t>
            </a:r>
          </a:p>
        </p:txBody>
      </p:sp>
    </p:spTree>
    <p:extLst>
      <p:ext uri="{BB962C8B-B14F-4D97-AF65-F5344CB8AC3E}">
        <p14:creationId xmlns:p14="http://schemas.microsoft.com/office/powerpoint/2010/main" val="2956930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48D11-4B4A-7F4F-87FA-29D802DEF44D}"/>
              </a:ext>
            </a:extLst>
          </p:cNvPr>
          <p:cNvSpPr>
            <a:spLocks noGrp="1"/>
          </p:cNvSpPr>
          <p:nvPr>
            <p:ph type="title"/>
          </p:nvPr>
        </p:nvSpPr>
        <p:spPr/>
        <p:txBody>
          <a:bodyPr>
            <a:normAutofit/>
          </a:bodyPr>
          <a:lstStyle/>
          <a:p>
            <a:r>
              <a:rPr lang="en-US" sz="3200" dirty="0"/>
              <a:t>About the New Testament  “Canon”</a:t>
            </a:r>
          </a:p>
        </p:txBody>
      </p:sp>
      <p:sp>
        <p:nvSpPr>
          <p:cNvPr id="3" name="Content Placeholder 2">
            <a:extLst>
              <a:ext uri="{FF2B5EF4-FFF2-40B4-BE49-F238E27FC236}">
                <a16:creationId xmlns:a16="http://schemas.microsoft.com/office/drawing/2014/main" id="{D084CC27-97BF-3748-B3CC-461AF0B630A5}"/>
              </a:ext>
            </a:extLst>
          </p:cNvPr>
          <p:cNvSpPr>
            <a:spLocks noGrp="1"/>
          </p:cNvSpPr>
          <p:nvPr>
            <p:ph idx="1"/>
          </p:nvPr>
        </p:nvSpPr>
        <p:spPr>
          <a:xfrm>
            <a:off x="0" y="1676399"/>
            <a:ext cx="9144000" cy="5103019"/>
          </a:xfrm>
        </p:spPr>
        <p:txBody>
          <a:bodyPr/>
          <a:lstStyle/>
          <a:p>
            <a:pPr marL="118872" indent="0">
              <a:buNone/>
            </a:pPr>
            <a:r>
              <a:rPr lang="en-US" sz="2400" dirty="0"/>
              <a:t>The list of books which are recognized as inspired and authoritative. </a:t>
            </a:r>
          </a:p>
          <a:p>
            <a:pPr marL="118872" indent="0">
              <a:buNone/>
            </a:pPr>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CA80445A-2EA1-FA4B-9E8F-738F634D433B}"/>
              </a:ext>
            </a:extLst>
          </p:cNvPr>
          <p:cNvSpPr txBox="1"/>
          <p:nvPr/>
        </p:nvSpPr>
        <p:spPr>
          <a:xfrm>
            <a:off x="91476" y="3096986"/>
            <a:ext cx="1554732" cy="1754326"/>
          </a:xfrm>
          <a:prstGeom prst="rect">
            <a:avLst/>
          </a:prstGeom>
          <a:noFill/>
          <a:ln>
            <a:solidFill>
              <a:schemeClr val="tx1"/>
            </a:solidFill>
          </a:ln>
        </p:spPr>
        <p:txBody>
          <a:bodyPr wrap="square" rtlCol="0">
            <a:spAutoFit/>
          </a:bodyPr>
          <a:lstStyle/>
          <a:p>
            <a:r>
              <a:rPr lang="en-US" b="1" u="sng" dirty="0"/>
              <a:t>Gospels</a:t>
            </a:r>
            <a:r>
              <a:rPr lang="en-US" dirty="0"/>
              <a:t> (4)</a:t>
            </a:r>
            <a:endParaRPr lang="en-US" b="1" u="sng" dirty="0"/>
          </a:p>
          <a:p>
            <a:r>
              <a:rPr lang="en-US" dirty="0"/>
              <a:t>Matthew </a:t>
            </a:r>
          </a:p>
          <a:p>
            <a:r>
              <a:rPr lang="en-US" dirty="0"/>
              <a:t>Mark </a:t>
            </a:r>
          </a:p>
          <a:p>
            <a:r>
              <a:rPr lang="en-US" dirty="0"/>
              <a:t>Luke</a:t>
            </a:r>
          </a:p>
          <a:p>
            <a:r>
              <a:rPr lang="en-US" dirty="0"/>
              <a:t>John</a:t>
            </a:r>
          </a:p>
          <a:p>
            <a:endParaRPr lang="en-US" dirty="0"/>
          </a:p>
        </p:txBody>
      </p:sp>
      <p:sp>
        <p:nvSpPr>
          <p:cNvPr id="7" name="TextBox 6">
            <a:extLst>
              <a:ext uri="{FF2B5EF4-FFF2-40B4-BE49-F238E27FC236}">
                <a16:creationId xmlns:a16="http://schemas.microsoft.com/office/drawing/2014/main" id="{045F3FC1-D6CA-5848-8695-40847539D854}"/>
              </a:ext>
            </a:extLst>
          </p:cNvPr>
          <p:cNvSpPr txBox="1"/>
          <p:nvPr/>
        </p:nvSpPr>
        <p:spPr>
          <a:xfrm>
            <a:off x="1757221" y="3096986"/>
            <a:ext cx="1082169" cy="923330"/>
          </a:xfrm>
          <a:prstGeom prst="rect">
            <a:avLst/>
          </a:prstGeom>
          <a:noFill/>
          <a:ln>
            <a:solidFill>
              <a:schemeClr val="tx1"/>
            </a:solidFill>
          </a:ln>
        </p:spPr>
        <p:txBody>
          <a:bodyPr wrap="square" rtlCol="0">
            <a:spAutoFit/>
          </a:bodyPr>
          <a:lstStyle/>
          <a:p>
            <a:r>
              <a:rPr lang="en-US" b="1" u="sng" dirty="0"/>
              <a:t>Acts </a:t>
            </a:r>
            <a:r>
              <a:rPr lang="en-US" u="sng" dirty="0"/>
              <a:t>(1)</a:t>
            </a:r>
          </a:p>
          <a:p>
            <a:r>
              <a:rPr lang="en-US" dirty="0"/>
              <a:t>Book of History</a:t>
            </a:r>
          </a:p>
        </p:txBody>
      </p:sp>
      <p:sp>
        <p:nvSpPr>
          <p:cNvPr id="8" name="TextBox 7">
            <a:extLst>
              <a:ext uri="{FF2B5EF4-FFF2-40B4-BE49-F238E27FC236}">
                <a16:creationId xmlns:a16="http://schemas.microsoft.com/office/drawing/2014/main" id="{05D71320-4DAB-2441-9D73-DC75850A5117}"/>
              </a:ext>
            </a:extLst>
          </p:cNvPr>
          <p:cNvSpPr txBox="1"/>
          <p:nvPr/>
        </p:nvSpPr>
        <p:spPr>
          <a:xfrm>
            <a:off x="2914174" y="3099988"/>
            <a:ext cx="2025683" cy="3139321"/>
          </a:xfrm>
          <a:prstGeom prst="rect">
            <a:avLst/>
          </a:prstGeom>
          <a:noFill/>
          <a:ln>
            <a:solidFill>
              <a:schemeClr val="tx1"/>
            </a:solidFill>
          </a:ln>
        </p:spPr>
        <p:txBody>
          <a:bodyPr wrap="none" rtlCol="0">
            <a:spAutoFit/>
          </a:bodyPr>
          <a:lstStyle/>
          <a:p>
            <a:r>
              <a:rPr lang="en-US" b="1" u="sng" dirty="0"/>
              <a:t>Letters of Paul</a:t>
            </a:r>
            <a:r>
              <a:rPr lang="en-US" dirty="0"/>
              <a:t> (13)</a:t>
            </a:r>
            <a:endParaRPr lang="en-US" b="1" u="sng" dirty="0"/>
          </a:p>
          <a:p>
            <a:r>
              <a:rPr lang="en-US" dirty="0"/>
              <a:t>Thessalonians (2)</a:t>
            </a:r>
          </a:p>
          <a:p>
            <a:r>
              <a:rPr lang="en-US" dirty="0"/>
              <a:t>Corinthians (2)</a:t>
            </a:r>
          </a:p>
          <a:p>
            <a:r>
              <a:rPr lang="en-US" dirty="0"/>
              <a:t>Romans</a:t>
            </a:r>
          </a:p>
          <a:p>
            <a:r>
              <a:rPr lang="en-US" dirty="0"/>
              <a:t>Galatians </a:t>
            </a:r>
          </a:p>
          <a:p>
            <a:r>
              <a:rPr lang="en-US" dirty="0"/>
              <a:t>Philippians</a:t>
            </a:r>
          </a:p>
          <a:p>
            <a:r>
              <a:rPr lang="en-US" dirty="0"/>
              <a:t>Philemon</a:t>
            </a:r>
          </a:p>
          <a:p>
            <a:r>
              <a:rPr lang="en-US" dirty="0"/>
              <a:t>Ephesians</a:t>
            </a:r>
          </a:p>
          <a:p>
            <a:r>
              <a:rPr lang="en-US" b="1" dirty="0"/>
              <a:t>Colossians</a:t>
            </a:r>
          </a:p>
          <a:p>
            <a:r>
              <a:rPr lang="en-US" dirty="0"/>
              <a:t>Timothy (2)</a:t>
            </a:r>
          </a:p>
          <a:p>
            <a:r>
              <a:rPr lang="en-US" dirty="0"/>
              <a:t>Titus</a:t>
            </a:r>
          </a:p>
        </p:txBody>
      </p:sp>
      <p:sp>
        <p:nvSpPr>
          <p:cNvPr id="9" name="TextBox 8">
            <a:extLst>
              <a:ext uri="{FF2B5EF4-FFF2-40B4-BE49-F238E27FC236}">
                <a16:creationId xmlns:a16="http://schemas.microsoft.com/office/drawing/2014/main" id="{134057AB-E90B-2A4C-83A1-A9BE516C2B8D}"/>
              </a:ext>
            </a:extLst>
          </p:cNvPr>
          <p:cNvSpPr txBox="1"/>
          <p:nvPr/>
        </p:nvSpPr>
        <p:spPr>
          <a:xfrm>
            <a:off x="5014641" y="3096986"/>
            <a:ext cx="2116849" cy="1754326"/>
          </a:xfrm>
          <a:prstGeom prst="rect">
            <a:avLst/>
          </a:prstGeom>
          <a:noFill/>
          <a:ln>
            <a:solidFill>
              <a:schemeClr val="tx1"/>
            </a:solidFill>
          </a:ln>
        </p:spPr>
        <p:txBody>
          <a:bodyPr wrap="square" rtlCol="0">
            <a:spAutoFit/>
          </a:bodyPr>
          <a:lstStyle/>
          <a:p>
            <a:r>
              <a:rPr lang="en-US" b="1" u="sng" dirty="0"/>
              <a:t>General Letters</a:t>
            </a:r>
            <a:r>
              <a:rPr lang="en-US" b="1" dirty="0"/>
              <a:t> </a:t>
            </a:r>
            <a:r>
              <a:rPr lang="en-US" dirty="0"/>
              <a:t>(8)</a:t>
            </a:r>
          </a:p>
          <a:p>
            <a:r>
              <a:rPr lang="en-US" dirty="0"/>
              <a:t>James</a:t>
            </a:r>
          </a:p>
          <a:p>
            <a:r>
              <a:rPr lang="en-US" dirty="0"/>
              <a:t>1 &amp; 2 Peter</a:t>
            </a:r>
          </a:p>
          <a:p>
            <a:r>
              <a:rPr lang="en-US" dirty="0"/>
              <a:t>1,2, 3 John </a:t>
            </a:r>
          </a:p>
          <a:p>
            <a:r>
              <a:rPr lang="en-US" dirty="0"/>
              <a:t>Jude</a:t>
            </a:r>
          </a:p>
          <a:p>
            <a:r>
              <a:rPr lang="en-US" dirty="0"/>
              <a:t>Hebrews</a:t>
            </a:r>
          </a:p>
        </p:txBody>
      </p:sp>
      <p:sp>
        <p:nvSpPr>
          <p:cNvPr id="10" name="TextBox 9">
            <a:extLst>
              <a:ext uri="{FF2B5EF4-FFF2-40B4-BE49-F238E27FC236}">
                <a16:creationId xmlns:a16="http://schemas.microsoft.com/office/drawing/2014/main" id="{BC2F2823-52DA-514C-81EE-9121E799D0F7}"/>
              </a:ext>
            </a:extLst>
          </p:cNvPr>
          <p:cNvSpPr txBox="1"/>
          <p:nvPr/>
        </p:nvSpPr>
        <p:spPr>
          <a:xfrm>
            <a:off x="7183260" y="3088165"/>
            <a:ext cx="1743123" cy="646331"/>
          </a:xfrm>
          <a:prstGeom prst="rect">
            <a:avLst/>
          </a:prstGeom>
          <a:noFill/>
          <a:ln>
            <a:solidFill>
              <a:schemeClr val="tx1"/>
            </a:solidFill>
          </a:ln>
        </p:spPr>
        <p:txBody>
          <a:bodyPr wrap="square" rtlCol="0">
            <a:spAutoFit/>
          </a:bodyPr>
          <a:lstStyle/>
          <a:p>
            <a:r>
              <a:rPr lang="en-US" b="1" u="sng" dirty="0"/>
              <a:t>Apocalyptic </a:t>
            </a:r>
            <a:r>
              <a:rPr lang="en-US" dirty="0"/>
              <a:t>(1)</a:t>
            </a:r>
          </a:p>
          <a:p>
            <a:r>
              <a:rPr lang="en-US" dirty="0"/>
              <a:t>Revelation</a:t>
            </a:r>
          </a:p>
        </p:txBody>
      </p:sp>
      <p:sp>
        <p:nvSpPr>
          <p:cNvPr id="11" name="TextBox 10">
            <a:extLst>
              <a:ext uri="{FF2B5EF4-FFF2-40B4-BE49-F238E27FC236}">
                <a16:creationId xmlns:a16="http://schemas.microsoft.com/office/drawing/2014/main" id="{098642B6-6552-4740-8F29-66F51538197E}"/>
              </a:ext>
            </a:extLst>
          </p:cNvPr>
          <p:cNvSpPr txBox="1"/>
          <p:nvPr/>
        </p:nvSpPr>
        <p:spPr>
          <a:xfrm>
            <a:off x="2667000" y="2466689"/>
            <a:ext cx="2829621" cy="523220"/>
          </a:xfrm>
          <a:prstGeom prst="rect">
            <a:avLst/>
          </a:prstGeom>
          <a:noFill/>
        </p:spPr>
        <p:txBody>
          <a:bodyPr wrap="none" rtlCol="0">
            <a:spAutoFit/>
          </a:bodyPr>
          <a:lstStyle/>
          <a:p>
            <a:r>
              <a:rPr lang="en-US" sz="2800" dirty="0">
                <a:latin typeface="Aharoni" panose="02010803020104030203" pitchFamily="2" charset="-79"/>
                <a:cs typeface="Aharoni" panose="02010803020104030203" pitchFamily="2" charset="-79"/>
              </a:rPr>
              <a:t>FIVE DIVISIONS</a:t>
            </a:r>
          </a:p>
        </p:txBody>
      </p:sp>
    </p:spTree>
    <p:extLst>
      <p:ext uri="{BB962C8B-B14F-4D97-AF65-F5344CB8AC3E}">
        <p14:creationId xmlns:p14="http://schemas.microsoft.com/office/powerpoint/2010/main" val="412824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6F7B30-401A-1F49-BC0F-8FE0BB0E4E70}"/>
              </a:ext>
            </a:extLst>
          </p:cNvPr>
          <p:cNvSpPr txBox="1"/>
          <p:nvPr/>
        </p:nvSpPr>
        <p:spPr>
          <a:xfrm>
            <a:off x="2546576" y="-39233"/>
            <a:ext cx="3424207" cy="369332"/>
          </a:xfrm>
          <a:prstGeom prst="rect">
            <a:avLst/>
          </a:prstGeom>
          <a:solidFill>
            <a:schemeClr val="accent1"/>
          </a:solidFill>
        </p:spPr>
        <p:txBody>
          <a:bodyPr wrap="none" rtlCol="0">
            <a:spAutoFit/>
          </a:bodyPr>
          <a:lstStyle/>
          <a:p>
            <a:r>
              <a:rPr lang="en-US" b="1" dirty="0"/>
              <a:t>Approximate Chronology of Acts</a:t>
            </a:r>
          </a:p>
        </p:txBody>
      </p:sp>
      <p:cxnSp>
        <p:nvCxnSpPr>
          <p:cNvPr id="4" name="Straight Connector 3">
            <a:extLst>
              <a:ext uri="{FF2B5EF4-FFF2-40B4-BE49-F238E27FC236}">
                <a16:creationId xmlns:a16="http://schemas.microsoft.com/office/drawing/2014/main" id="{0691A9BF-8FC3-E349-B3D7-9889C4EFF4DB}"/>
              </a:ext>
            </a:extLst>
          </p:cNvPr>
          <p:cNvCxnSpPr>
            <a:cxnSpLocks/>
          </p:cNvCxnSpPr>
          <p:nvPr/>
        </p:nvCxnSpPr>
        <p:spPr>
          <a:xfrm>
            <a:off x="304800" y="575923"/>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73B59669-5318-3845-A7D9-916E6BF35D03}"/>
              </a:ext>
            </a:extLst>
          </p:cNvPr>
          <p:cNvCxnSpPr>
            <a:cxnSpLocks/>
          </p:cNvCxnSpPr>
          <p:nvPr/>
        </p:nvCxnSpPr>
        <p:spPr>
          <a:xfrm>
            <a:off x="266700" y="161941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539F9BD-8E5E-0F46-930A-E95039362D8E}"/>
              </a:ext>
            </a:extLst>
          </p:cNvPr>
          <p:cNvCxnSpPr>
            <a:cxnSpLocks/>
          </p:cNvCxnSpPr>
          <p:nvPr/>
        </p:nvCxnSpPr>
        <p:spPr>
          <a:xfrm>
            <a:off x="350750" y="3086314"/>
            <a:ext cx="8544481"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CA093C3D-E86A-5B4D-A4B6-2F3C8B2FD067}"/>
              </a:ext>
            </a:extLst>
          </p:cNvPr>
          <p:cNvCxnSpPr>
            <a:cxnSpLocks/>
          </p:cNvCxnSpPr>
          <p:nvPr/>
        </p:nvCxnSpPr>
        <p:spPr>
          <a:xfrm>
            <a:off x="284631" y="3317312"/>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9837D599-B385-0F40-952C-63D5C8F12B67}"/>
              </a:ext>
            </a:extLst>
          </p:cNvPr>
          <p:cNvCxnSpPr>
            <a:cxnSpLocks/>
          </p:cNvCxnSpPr>
          <p:nvPr/>
        </p:nvCxnSpPr>
        <p:spPr>
          <a:xfrm>
            <a:off x="284631" y="3552251"/>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CDE929E5-346B-C244-80A8-EC91EBE28101}"/>
              </a:ext>
            </a:extLst>
          </p:cNvPr>
          <p:cNvCxnSpPr>
            <a:cxnSpLocks/>
          </p:cNvCxnSpPr>
          <p:nvPr/>
        </p:nvCxnSpPr>
        <p:spPr>
          <a:xfrm>
            <a:off x="265090" y="3838575"/>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D9604CC9-AAF2-1140-93E1-8E3C3A29F2F6}"/>
              </a:ext>
            </a:extLst>
          </p:cNvPr>
          <p:cNvCxnSpPr>
            <a:cxnSpLocks/>
          </p:cNvCxnSpPr>
          <p:nvPr/>
        </p:nvCxnSpPr>
        <p:spPr>
          <a:xfrm>
            <a:off x="284631" y="5015871"/>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57E64003-7149-DE47-99EF-15822AFEC353}"/>
              </a:ext>
            </a:extLst>
          </p:cNvPr>
          <p:cNvCxnSpPr>
            <a:cxnSpLocks/>
          </p:cNvCxnSpPr>
          <p:nvPr/>
        </p:nvCxnSpPr>
        <p:spPr>
          <a:xfrm>
            <a:off x="284631" y="568211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9112A3BE-2091-AB43-B8A4-7352FA116817}"/>
              </a:ext>
            </a:extLst>
          </p:cNvPr>
          <p:cNvCxnSpPr>
            <a:cxnSpLocks/>
          </p:cNvCxnSpPr>
          <p:nvPr/>
        </p:nvCxnSpPr>
        <p:spPr>
          <a:xfrm>
            <a:off x="263658" y="622459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F7726A19-895B-7A46-BE58-09D842B7685B}"/>
              </a:ext>
            </a:extLst>
          </p:cNvPr>
          <p:cNvCxnSpPr>
            <a:cxnSpLocks/>
          </p:cNvCxnSpPr>
          <p:nvPr/>
        </p:nvCxnSpPr>
        <p:spPr>
          <a:xfrm>
            <a:off x="265090" y="6487744"/>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B0C38966-C563-794C-9F29-040C92B548D0}"/>
              </a:ext>
            </a:extLst>
          </p:cNvPr>
          <p:cNvCxnSpPr>
            <a:cxnSpLocks/>
          </p:cNvCxnSpPr>
          <p:nvPr/>
        </p:nvCxnSpPr>
        <p:spPr>
          <a:xfrm>
            <a:off x="266700" y="599369"/>
            <a:ext cx="0" cy="584555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929F597A-1860-994C-9E5E-193A80BE1689}"/>
              </a:ext>
            </a:extLst>
          </p:cNvPr>
          <p:cNvCxnSpPr>
            <a:cxnSpLocks/>
          </p:cNvCxnSpPr>
          <p:nvPr/>
        </p:nvCxnSpPr>
        <p:spPr>
          <a:xfrm>
            <a:off x="8915400" y="599369"/>
            <a:ext cx="0" cy="564903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B7423BFA-4362-BF45-988E-7C9C3E5654BA}"/>
              </a:ext>
            </a:extLst>
          </p:cNvPr>
          <p:cNvCxnSpPr>
            <a:cxnSpLocks/>
          </p:cNvCxnSpPr>
          <p:nvPr/>
        </p:nvCxnSpPr>
        <p:spPr>
          <a:xfrm flipH="1">
            <a:off x="1580633" y="548916"/>
            <a:ext cx="19565" cy="589600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7F9AA505-C0F3-584C-9BF0-C3FBA7ED860E}"/>
              </a:ext>
            </a:extLst>
          </p:cNvPr>
          <p:cNvCxnSpPr>
            <a:cxnSpLocks/>
          </p:cNvCxnSpPr>
          <p:nvPr/>
        </p:nvCxnSpPr>
        <p:spPr>
          <a:xfrm>
            <a:off x="2682326" y="548916"/>
            <a:ext cx="18892" cy="589600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5" name="TextBox 24">
            <a:extLst>
              <a:ext uri="{FF2B5EF4-FFF2-40B4-BE49-F238E27FC236}">
                <a16:creationId xmlns:a16="http://schemas.microsoft.com/office/drawing/2014/main" id="{E83F90E8-0F5D-3942-9BFF-A3F81F5356A5}"/>
              </a:ext>
            </a:extLst>
          </p:cNvPr>
          <p:cNvSpPr txBox="1"/>
          <p:nvPr/>
        </p:nvSpPr>
        <p:spPr>
          <a:xfrm>
            <a:off x="518075" y="772375"/>
            <a:ext cx="715581" cy="369332"/>
          </a:xfrm>
          <a:prstGeom prst="rect">
            <a:avLst/>
          </a:prstGeom>
          <a:noFill/>
        </p:spPr>
        <p:txBody>
          <a:bodyPr wrap="none" rtlCol="0">
            <a:spAutoFit/>
          </a:bodyPr>
          <a:lstStyle/>
          <a:p>
            <a:r>
              <a:rPr lang="en-US" dirty="0"/>
              <a:t>50-54</a:t>
            </a:r>
          </a:p>
        </p:txBody>
      </p:sp>
      <p:sp>
        <p:nvSpPr>
          <p:cNvPr id="26" name="TextBox 25">
            <a:extLst>
              <a:ext uri="{FF2B5EF4-FFF2-40B4-BE49-F238E27FC236}">
                <a16:creationId xmlns:a16="http://schemas.microsoft.com/office/drawing/2014/main" id="{913DED82-1FFC-274C-B91C-2989E111CA32}"/>
              </a:ext>
            </a:extLst>
          </p:cNvPr>
          <p:cNvSpPr txBox="1"/>
          <p:nvPr/>
        </p:nvSpPr>
        <p:spPr>
          <a:xfrm>
            <a:off x="446162" y="1783930"/>
            <a:ext cx="794754" cy="369332"/>
          </a:xfrm>
          <a:prstGeom prst="rect">
            <a:avLst/>
          </a:prstGeom>
          <a:noFill/>
        </p:spPr>
        <p:txBody>
          <a:bodyPr wrap="square" rtlCol="0">
            <a:spAutoFit/>
          </a:bodyPr>
          <a:lstStyle/>
          <a:p>
            <a:r>
              <a:rPr lang="en-US" dirty="0"/>
              <a:t> 54-58</a:t>
            </a:r>
          </a:p>
        </p:txBody>
      </p:sp>
      <p:sp>
        <p:nvSpPr>
          <p:cNvPr id="27" name="TextBox 26">
            <a:extLst>
              <a:ext uri="{FF2B5EF4-FFF2-40B4-BE49-F238E27FC236}">
                <a16:creationId xmlns:a16="http://schemas.microsoft.com/office/drawing/2014/main" id="{F615E045-0F80-FE40-910E-C69A0B395DCF}"/>
              </a:ext>
            </a:extLst>
          </p:cNvPr>
          <p:cNvSpPr txBox="1"/>
          <p:nvPr/>
        </p:nvSpPr>
        <p:spPr>
          <a:xfrm>
            <a:off x="552745" y="2974384"/>
            <a:ext cx="725278" cy="369332"/>
          </a:xfrm>
          <a:prstGeom prst="rect">
            <a:avLst/>
          </a:prstGeom>
          <a:noFill/>
        </p:spPr>
        <p:txBody>
          <a:bodyPr wrap="square" rtlCol="0">
            <a:spAutoFit/>
          </a:bodyPr>
          <a:lstStyle/>
          <a:p>
            <a:r>
              <a:rPr lang="en-US" dirty="0"/>
              <a:t>   58 </a:t>
            </a:r>
          </a:p>
        </p:txBody>
      </p:sp>
      <p:sp>
        <p:nvSpPr>
          <p:cNvPr id="28" name="TextBox 27">
            <a:extLst>
              <a:ext uri="{FF2B5EF4-FFF2-40B4-BE49-F238E27FC236}">
                <a16:creationId xmlns:a16="http://schemas.microsoft.com/office/drawing/2014/main" id="{6DA201CC-DE45-9B41-9BE2-9DE8A2999725}"/>
              </a:ext>
            </a:extLst>
          </p:cNvPr>
          <p:cNvSpPr txBox="1"/>
          <p:nvPr/>
        </p:nvSpPr>
        <p:spPr>
          <a:xfrm>
            <a:off x="576399" y="5682110"/>
            <a:ext cx="887887" cy="369332"/>
          </a:xfrm>
          <a:prstGeom prst="rect">
            <a:avLst/>
          </a:prstGeom>
          <a:noFill/>
        </p:spPr>
        <p:txBody>
          <a:bodyPr wrap="square" rtlCol="0">
            <a:spAutoFit/>
          </a:bodyPr>
          <a:lstStyle/>
          <a:p>
            <a:r>
              <a:rPr lang="en-US" dirty="0"/>
              <a:t>66-67</a:t>
            </a:r>
          </a:p>
        </p:txBody>
      </p:sp>
      <p:sp>
        <p:nvSpPr>
          <p:cNvPr id="29" name="TextBox 28">
            <a:extLst>
              <a:ext uri="{FF2B5EF4-FFF2-40B4-BE49-F238E27FC236}">
                <a16:creationId xmlns:a16="http://schemas.microsoft.com/office/drawing/2014/main" id="{DD055DEC-6CF7-6745-80A4-10FE2C3DDB94}"/>
              </a:ext>
            </a:extLst>
          </p:cNvPr>
          <p:cNvSpPr txBox="1"/>
          <p:nvPr/>
        </p:nvSpPr>
        <p:spPr>
          <a:xfrm rot="10800000" flipV="1">
            <a:off x="491319" y="3242543"/>
            <a:ext cx="1457278" cy="371070"/>
          </a:xfrm>
          <a:prstGeom prst="rect">
            <a:avLst/>
          </a:prstGeom>
          <a:noFill/>
        </p:spPr>
        <p:txBody>
          <a:bodyPr wrap="square" rtlCol="0">
            <a:spAutoFit/>
          </a:bodyPr>
          <a:lstStyle/>
          <a:p>
            <a:r>
              <a:rPr lang="en-US" dirty="0"/>
              <a:t>58-60 </a:t>
            </a:r>
          </a:p>
        </p:txBody>
      </p:sp>
      <p:sp>
        <p:nvSpPr>
          <p:cNvPr id="30" name="TextBox 29">
            <a:extLst>
              <a:ext uri="{FF2B5EF4-FFF2-40B4-BE49-F238E27FC236}">
                <a16:creationId xmlns:a16="http://schemas.microsoft.com/office/drawing/2014/main" id="{8E0E0FB6-4FEA-9347-872E-133E05D759CB}"/>
              </a:ext>
            </a:extLst>
          </p:cNvPr>
          <p:cNvSpPr txBox="1"/>
          <p:nvPr/>
        </p:nvSpPr>
        <p:spPr>
          <a:xfrm>
            <a:off x="533375" y="3838575"/>
            <a:ext cx="794754" cy="369332"/>
          </a:xfrm>
          <a:prstGeom prst="rect">
            <a:avLst/>
          </a:prstGeom>
          <a:noFill/>
        </p:spPr>
        <p:txBody>
          <a:bodyPr wrap="square" rtlCol="0">
            <a:spAutoFit/>
          </a:bodyPr>
          <a:lstStyle/>
          <a:p>
            <a:r>
              <a:rPr lang="en-US" dirty="0"/>
              <a:t>61-63 </a:t>
            </a:r>
          </a:p>
        </p:txBody>
      </p:sp>
      <p:sp>
        <p:nvSpPr>
          <p:cNvPr id="31" name="TextBox 30">
            <a:extLst>
              <a:ext uri="{FF2B5EF4-FFF2-40B4-BE49-F238E27FC236}">
                <a16:creationId xmlns:a16="http://schemas.microsoft.com/office/drawing/2014/main" id="{4D9A4F3C-02D7-DE42-A75B-30E49D019A6F}"/>
              </a:ext>
            </a:extLst>
          </p:cNvPr>
          <p:cNvSpPr txBox="1"/>
          <p:nvPr/>
        </p:nvSpPr>
        <p:spPr>
          <a:xfrm rot="10800000" flipV="1">
            <a:off x="569137" y="5310189"/>
            <a:ext cx="1137707" cy="369332"/>
          </a:xfrm>
          <a:prstGeom prst="rect">
            <a:avLst/>
          </a:prstGeom>
          <a:noFill/>
        </p:spPr>
        <p:txBody>
          <a:bodyPr wrap="square" rtlCol="0">
            <a:spAutoFit/>
          </a:bodyPr>
          <a:lstStyle/>
          <a:p>
            <a:r>
              <a:rPr lang="en-US" dirty="0"/>
              <a:t>63-66 </a:t>
            </a:r>
          </a:p>
        </p:txBody>
      </p:sp>
      <p:sp>
        <p:nvSpPr>
          <p:cNvPr id="32" name="TextBox 31">
            <a:extLst>
              <a:ext uri="{FF2B5EF4-FFF2-40B4-BE49-F238E27FC236}">
                <a16:creationId xmlns:a16="http://schemas.microsoft.com/office/drawing/2014/main" id="{BFC7D352-D8B4-9043-8CA1-53B0BE05C6CF}"/>
              </a:ext>
            </a:extLst>
          </p:cNvPr>
          <p:cNvSpPr txBox="1"/>
          <p:nvPr/>
        </p:nvSpPr>
        <p:spPr>
          <a:xfrm>
            <a:off x="516921" y="3502574"/>
            <a:ext cx="1183035" cy="369332"/>
          </a:xfrm>
          <a:prstGeom prst="rect">
            <a:avLst/>
          </a:prstGeom>
          <a:noFill/>
        </p:spPr>
        <p:txBody>
          <a:bodyPr wrap="square" rtlCol="0">
            <a:spAutoFit/>
          </a:bodyPr>
          <a:lstStyle/>
          <a:p>
            <a:r>
              <a:rPr lang="en-US" dirty="0"/>
              <a:t>60-61</a:t>
            </a:r>
          </a:p>
        </p:txBody>
      </p:sp>
      <p:sp>
        <p:nvSpPr>
          <p:cNvPr id="33" name="TextBox 32">
            <a:extLst>
              <a:ext uri="{FF2B5EF4-FFF2-40B4-BE49-F238E27FC236}">
                <a16:creationId xmlns:a16="http://schemas.microsoft.com/office/drawing/2014/main" id="{68CB82CA-2014-D94E-9719-923CF426C005}"/>
              </a:ext>
            </a:extLst>
          </p:cNvPr>
          <p:cNvSpPr txBox="1"/>
          <p:nvPr/>
        </p:nvSpPr>
        <p:spPr>
          <a:xfrm>
            <a:off x="503256" y="6186637"/>
            <a:ext cx="1214470" cy="369332"/>
          </a:xfrm>
          <a:prstGeom prst="rect">
            <a:avLst/>
          </a:prstGeom>
          <a:noFill/>
        </p:spPr>
        <p:txBody>
          <a:bodyPr wrap="square" rtlCol="0">
            <a:spAutoFit/>
          </a:bodyPr>
          <a:lstStyle/>
          <a:p>
            <a:r>
              <a:rPr lang="en-US" dirty="0"/>
              <a:t>   68</a:t>
            </a:r>
          </a:p>
        </p:txBody>
      </p:sp>
      <p:sp>
        <p:nvSpPr>
          <p:cNvPr id="35" name="TextBox 34">
            <a:extLst>
              <a:ext uri="{FF2B5EF4-FFF2-40B4-BE49-F238E27FC236}">
                <a16:creationId xmlns:a16="http://schemas.microsoft.com/office/drawing/2014/main" id="{B340BC9E-4F23-B84A-9FDC-D9249FC2880C}"/>
              </a:ext>
            </a:extLst>
          </p:cNvPr>
          <p:cNvSpPr txBox="1"/>
          <p:nvPr/>
        </p:nvSpPr>
        <p:spPr>
          <a:xfrm>
            <a:off x="387542" y="179584"/>
            <a:ext cx="668773" cy="369332"/>
          </a:xfrm>
          <a:prstGeom prst="rect">
            <a:avLst/>
          </a:prstGeom>
          <a:noFill/>
        </p:spPr>
        <p:txBody>
          <a:bodyPr wrap="none" rtlCol="0">
            <a:spAutoFit/>
          </a:bodyPr>
          <a:lstStyle/>
          <a:p>
            <a:r>
              <a:rPr lang="en-US" b="1" dirty="0"/>
              <a:t>Date</a:t>
            </a:r>
          </a:p>
        </p:txBody>
      </p:sp>
      <p:sp>
        <p:nvSpPr>
          <p:cNvPr id="36" name="TextBox 35">
            <a:extLst>
              <a:ext uri="{FF2B5EF4-FFF2-40B4-BE49-F238E27FC236}">
                <a16:creationId xmlns:a16="http://schemas.microsoft.com/office/drawing/2014/main" id="{85C5C1E8-C254-5049-B7E5-A328B1E5AC3C}"/>
              </a:ext>
            </a:extLst>
          </p:cNvPr>
          <p:cNvSpPr txBox="1"/>
          <p:nvPr/>
        </p:nvSpPr>
        <p:spPr>
          <a:xfrm>
            <a:off x="1729821" y="198449"/>
            <a:ext cx="981359" cy="369332"/>
          </a:xfrm>
          <a:prstGeom prst="rect">
            <a:avLst/>
          </a:prstGeom>
          <a:noFill/>
        </p:spPr>
        <p:txBody>
          <a:bodyPr wrap="none" rtlCol="0">
            <a:spAutoFit/>
          </a:bodyPr>
          <a:lstStyle/>
          <a:p>
            <a:r>
              <a:rPr lang="en-US" b="1" dirty="0"/>
              <a:t>Chapter</a:t>
            </a:r>
          </a:p>
        </p:txBody>
      </p:sp>
      <p:sp>
        <p:nvSpPr>
          <p:cNvPr id="37" name="TextBox 36">
            <a:extLst>
              <a:ext uri="{FF2B5EF4-FFF2-40B4-BE49-F238E27FC236}">
                <a16:creationId xmlns:a16="http://schemas.microsoft.com/office/drawing/2014/main" id="{B3A4DC20-4F67-5048-8599-19DBDA9AC03F}"/>
              </a:ext>
            </a:extLst>
          </p:cNvPr>
          <p:cNvSpPr txBox="1"/>
          <p:nvPr/>
        </p:nvSpPr>
        <p:spPr>
          <a:xfrm>
            <a:off x="5105400" y="230037"/>
            <a:ext cx="764953" cy="369332"/>
          </a:xfrm>
          <a:prstGeom prst="rect">
            <a:avLst/>
          </a:prstGeom>
          <a:noFill/>
        </p:spPr>
        <p:txBody>
          <a:bodyPr wrap="none" rtlCol="0">
            <a:spAutoFit/>
          </a:bodyPr>
          <a:lstStyle/>
          <a:p>
            <a:r>
              <a:rPr lang="en-US" b="1" dirty="0"/>
              <a:t>Event</a:t>
            </a:r>
          </a:p>
        </p:txBody>
      </p:sp>
      <p:sp>
        <p:nvSpPr>
          <p:cNvPr id="38" name="TextBox 37">
            <a:extLst>
              <a:ext uri="{FF2B5EF4-FFF2-40B4-BE49-F238E27FC236}">
                <a16:creationId xmlns:a16="http://schemas.microsoft.com/office/drawing/2014/main" id="{D847E7E2-5AE5-4B4F-BF31-699C9A40DEA0}"/>
              </a:ext>
            </a:extLst>
          </p:cNvPr>
          <p:cNvSpPr txBox="1"/>
          <p:nvPr/>
        </p:nvSpPr>
        <p:spPr>
          <a:xfrm>
            <a:off x="1735325" y="576519"/>
            <a:ext cx="817515" cy="615553"/>
          </a:xfrm>
          <a:prstGeom prst="rect">
            <a:avLst/>
          </a:prstGeom>
          <a:noFill/>
        </p:spPr>
        <p:txBody>
          <a:bodyPr wrap="square" rtlCol="0">
            <a:spAutoFit/>
          </a:bodyPr>
          <a:lstStyle/>
          <a:p>
            <a:r>
              <a:rPr lang="en-US" sz="1600" dirty="0"/>
              <a:t>15:36-</a:t>
            </a:r>
          </a:p>
          <a:p>
            <a:r>
              <a:rPr lang="en-US" dirty="0"/>
              <a:t>18:22</a:t>
            </a:r>
          </a:p>
        </p:txBody>
      </p:sp>
      <p:sp>
        <p:nvSpPr>
          <p:cNvPr id="48" name="TextBox 47">
            <a:extLst>
              <a:ext uri="{FF2B5EF4-FFF2-40B4-BE49-F238E27FC236}">
                <a16:creationId xmlns:a16="http://schemas.microsoft.com/office/drawing/2014/main" id="{8E34B39A-5CCE-3F48-8459-9034EA789D44}"/>
              </a:ext>
            </a:extLst>
          </p:cNvPr>
          <p:cNvSpPr txBox="1"/>
          <p:nvPr/>
        </p:nvSpPr>
        <p:spPr>
          <a:xfrm>
            <a:off x="1624741" y="3014240"/>
            <a:ext cx="1058665" cy="338554"/>
          </a:xfrm>
          <a:prstGeom prst="rect">
            <a:avLst/>
          </a:prstGeom>
          <a:noFill/>
        </p:spPr>
        <p:txBody>
          <a:bodyPr wrap="square" rtlCol="0">
            <a:spAutoFit/>
          </a:bodyPr>
          <a:lstStyle/>
          <a:p>
            <a:r>
              <a:rPr lang="en-US" sz="1600" dirty="0"/>
              <a:t>21:18-23</a:t>
            </a:r>
          </a:p>
        </p:txBody>
      </p:sp>
      <p:sp>
        <p:nvSpPr>
          <p:cNvPr id="49" name="TextBox 48">
            <a:extLst>
              <a:ext uri="{FF2B5EF4-FFF2-40B4-BE49-F238E27FC236}">
                <a16:creationId xmlns:a16="http://schemas.microsoft.com/office/drawing/2014/main" id="{AEE7A5F5-CAAF-6944-B1A0-92574945C78E}"/>
              </a:ext>
            </a:extLst>
          </p:cNvPr>
          <p:cNvSpPr txBox="1"/>
          <p:nvPr/>
        </p:nvSpPr>
        <p:spPr>
          <a:xfrm>
            <a:off x="1669976" y="3215330"/>
            <a:ext cx="739305" cy="369332"/>
          </a:xfrm>
          <a:prstGeom prst="rect">
            <a:avLst/>
          </a:prstGeom>
          <a:noFill/>
        </p:spPr>
        <p:txBody>
          <a:bodyPr wrap="none" rtlCol="0">
            <a:spAutoFit/>
          </a:bodyPr>
          <a:lstStyle/>
          <a:p>
            <a:r>
              <a:rPr lang="en-US" dirty="0"/>
              <a:t>24-26</a:t>
            </a:r>
          </a:p>
        </p:txBody>
      </p:sp>
      <p:sp>
        <p:nvSpPr>
          <p:cNvPr id="50" name="TextBox 49">
            <a:extLst>
              <a:ext uri="{FF2B5EF4-FFF2-40B4-BE49-F238E27FC236}">
                <a16:creationId xmlns:a16="http://schemas.microsoft.com/office/drawing/2014/main" id="{FECAADB6-A816-674A-B663-F52E0D199284}"/>
              </a:ext>
            </a:extLst>
          </p:cNvPr>
          <p:cNvSpPr txBox="1"/>
          <p:nvPr/>
        </p:nvSpPr>
        <p:spPr>
          <a:xfrm>
            <a:off x="1640242" y="3468268"/>
            <a:ext cx="936243" cy="338554"/>
          </a:xfrm>
          <a:prstGeom prst="rect">
            <a:avLst/>
          </a:prstGeom>
          <a:noFill/>
        </p:spPr>
        <p:txBody>
          <a:bodyPr wrap="square" rtlCol="0">
            <a:spAutoFit/>
          </a:bodyPr>
          <a:lstStyle/>
          <a:p>
            <a:r>
              <a:rPr lang="en-US" sz="1600" dirty="0"/>
              <a:t>27-28:16</a:t>
            </a:r>
          </a:p>
        </p:txBody>
      </p:sp>
      <p:sp>
        <p:nvSpPr>
          <p:cNvPr id="51" name="TextBox 50">
            <a:extLst>
              <a:ext uri="{FF2B5EF4-FFF2-40B4-BE49-F238E27FC236}">
                <a16:creationId xmlns:a16="http://schemas.microsoft.com/office/drawing/2014/main" id="{24B23B09-E2EE-7440-A6C0-3D8AC057FC98}"/>
              </a:ext>
            </a:extLst>
          </p:cNvPr>
          <p:cNvSpPr txBox="1"/>
          <p:nvPr/>
        </p:nvSpPr>
        <p:spPr>
          <a:xfrm>
            <a:off x="1660456" y="3815517"/>
            <a:ext cx="967252" cy="369332"/>
          </a:xfrm>
          <a:prstGeom prst="rect">
            <a:avLst/>
          </a:prstGeom>
          <a:noFill/>
        </p:spPr>
        <p:txBody>
          <a:bodyPr wrap="none" rtlCol="0">
            <a:spAutoFit/>
          </a:bodyPr>
          <a:lstStyle/>
          <a:p>
            <a:r>
              <a:rPr lang="en-US" dirty="0"/>
              <a:t>28:17-31</a:t>
            </a:r>
          </a:p>
        </p:txBody>
      </p:sp>
      <p:sp>
        <p:nvSpPr>
          <p:cNvPr id="56" name="TextBox 55">
            <a:extLst>
              <a:ext uri="{FF2B5EF4-FFF2-40B4-BE49-F238E27FC236}">
                <a16:creationId xmlns:a16="http://schemas.microsoft.com/office/drawing/2014/main" id="{458EA923-9F9C-F143-9968-B4F84457407F}"/>
              </a:ext>
            </a:extLst>
          </p:cNvPr>
          <p:cNvSpPr txBox="1"/>
          <p:nvPr/>
        </p:nvSpPr>
        <p:spPr>
          <a:xfrm>
            <a:off x="2705715" y="589946"/>
            <a:ext cx="3570786" cy="830997"/>
          </a:xfrm>
          <a:prstGeom prst="rect">
            <a:avLst/>
          </a:prstGeom>
          <a:noFill/>
        </p:spPr>
        <p:txBody>
          <a:bodyPr wrap="none" rtlCol="0">
            <a:spAutoFit/>
          </a:bodyPr>
          <a:lstStyle/>
          <a:p>
            <a:r>
              <a:rPr lang="en-US" sz="1600" b="1" dirty="0"/>
              <a:t>SECOND MISSIONARY JOURNEY </a:t>
            </a:r>
          </a:p>
          <a:p>
            <a:r>
              <a:rPr lang="en-US" sz="1600" dirty="0"/>
              <a:t>Syria, Cilicia, Galatia, Troas, Philippi, </a:t>
            </a:r>
          </a:p>
          <a:p>
            <a:r>
              <a:rPr lang="en-US" sz="1600" dirty="0"/>
              <a:t>Thesss, Berea, Athens, Corinth, Ephesus</a:t>
            </a:r>
          </a:p>
        </p:txBody>
      </p:sp>
      <p:sp>
        <p:nvSpPr>
          <p:cNvPr id="58" name="TextBox 57">
            <a:extLst>
              <a:ext uri="{FF2B5EF4-FFF2-40B4-BE49-F238E27FC236}">
                <a16:creationId xmlns:a16="http://schemas.microsoft.com/office/drawing/2014/main" id="{F964EBF2-CAA6-B546-9B03-3C2CFAED7295}"/>
              </a:ext>
            </a:extLst>
          </p:cNvPr>
          <p:cNvSpPr txBox="1"/>
          <p:nvPr/>
        </p:nvSpPr>
        <p:spPr>
          <a:xfrm>
            <a:off x="2826917" y="3008468"/>
            <a:ext cx="1804468" cy="338554"/>
          </a:xfrm>
          <a:prstGeom prst="rect">
            <a:avLst/>
          </a:prstGeom>
          <a:noFill/>
        </p:spPr>
        <p:txBody>
          <a:bodyPr wrap="none" rtlCol="0">
            <a:spAutoFit/>
          </a:bodyPr>
          <a:lstStyle/>
          <a:p>
            <a:r>
              <a:rPr lang="en-US" sz="1600" dirty="0"/>
              <a:t>Arrest in Jerusalem</a:t>
            </a:r>
          </a:p>
        </p:txBody>
      </p:sp>
      <p:sp>
        <p:nvSpPr>
          <p:cNvPr id="59" name="TextBox 58">
            <a:extLst>
              <a:ext uri="{FF2B5EF4-FFF2-40B4-BE49-F238E27FC236}">
                <a16:creationId xmlns:a16="http://schemas.microsoft.com/office/drawing/2014/main" id="{F9B546D9-BB2A-9D4A-A679-FE8506DFD0F4}"/>
              </a:ext>
            </a:extLst>
          </p:cNvPr>
          <p:cNvSpPr txBox="1"/>
          <p:nvPr/>
        </p:nvSpPr>
        <p:spPr>
          <a:xfrm>
            <a:off x="2817068" y="3267814"/>
            <a:ext cx="2396810" cy="338554"/>
          </a:xfrm>
          <a:prstGeom prst="rect">
            <a:avLst/>
          </a:prstGeom>
          <a:noFill/>
        </p:spPr>
        <p:txBody>
          <a:bodyPr wrap="none" rtlCol="0">
            <a:spAutoFit/>
          </a:bodyPr>
          <a:lstStyle/>
          <a:p>
            <a:r>
              <a:rPr lang="en-US" sz="1600" dirty="0"/>
              <a:t>Imprisonment in Caesarea</a:t>
            </a:r>
          </a:p>
        </p:txBody>
      </p:sp>
      <p:sp>
        <p:nvSpPr>
          <p:cNvPr id="60" name="TextBox 59">
            <a:extLst>
              <a:ext uri="{FF2B5EF4-FFF2-40B4-BE49-F238E27FC236}">
                <a16:creationId xmlns:a16="http://schemas.microsoft.com/office/drawing/2014/main" id="{911A39E0-97E4-B940-A4F1-759BF9B21086}"/>
              </a:ext>
            </a:extLst>
          </p:cNvPr>
          <p:cNvSpPr txBox="1"/>
          <p:nvPr/>
        </p:nvSpPr>
        <p:spPr>
          <a:xfrm>
            <a:off x="2803786" y="3502695"/>
            <a:ext cx="1583254" cy="338554"/>
          </a:xfrm>
          <a:prstGeom prst="rect">
            <a:avLst/>
          </a:prstGeom>
          <a:noFill/>
        </p:spPr>
        <p:txBody>
          <a:bodyPr wrap="none" rtlCol="0">
            <a:spAutoFit/>
          </a:bodyPr>
          <a:lstStyle/>
          <a:p>
            <a:r>
              <a:rPr lang="en-US" sz="1600" dirty="0"/>
              <a:t>Voyage to Rome</a:t>
            </a:r>
          </a:p>
        </p:txBody>
      </p:sp>
      <p:sp>
        <p:nvSpPr>
          <p:cNvPr id="61" name="TextBox 60">
            <a:extLst>
              <a:ext uri="{FF2B5EF4-FFF2-40B4-BE49-F238E27FC236}">
                <a16:creationId xmlns:a16="http://schemas.microsoft.com/office/drawing/2014/main" id="{7587C308-B079-1041-AE7C-AB91C810FB6C}"/>
              </a:ext>
            </a:extLst>
          </p:cNvPr>
          <p:cNvSpPr txBox="1"/>
          <p:nvPr/>
        </p:nvSpPr>
        <p:spPr>
          <a:xfrm>
            <a:off x="2803786" y="3815628"/>
            <a:ext cx="2657651" cy="338554"/>
          </a:xfrm>
          <a:prstGeom prst="rect">
            <a:avLst/>
          </a:prstGeom>
          <a:noFill/>
        </p:spPr>
        <p:txBody>
          <a:bodyPr wrap="none" rtlCol="0">
            <a:spAutoFit/>
          </a:bodyPr>
          <a:lstStyle/>
          <a:p>
            <a:r>
              <a:rPr lang="en-US" sz="1600" dirty="0"/>
              <a:t>Paul’s imprisonment in Rome</a:t>
            </a:r>
          </a:p>
        </p:txBody>
      </p:sp>
      <p:sp>
        <p:nvSpPr>
          <p:cNvPr id="62" name="TextBox 61">
            <a:extLst>
              <a:ext uri="{FF2B5EF4-FFF2-40B4-BE49-F238E27FC236}">
                <a16:creationId xmlns:a16="http://schemas.microsoft.com/office/drawing/2014/main" id="{3DB4390E-E851-6B4F-A70F-424288A81556}"/>
              </a:ext>
            </a:extLst>
          </p:cNvPr>
          <p:cNvSpPr txBox="1"/>
          <p:nvPr/>
        </p:nvSpPr>
        <p:spPr>
          <a:xfrm>
            <a:off x="2799408" y="5325579"/>
            <a:ext cx="2353914" cy="338554"/>
          </a:xfrm>
          <a:prstGeom prst="rect">
            <a:avLst/>
          </a:prstGeom>
          <a:noFill/>
        </p:spPr>
        <p:txBody>
          <a:bodyPr wrap="none" rtlCol="0">
            <a:spAutoFit/>
          </a:bodyPr>
          <a:lstStyle/>
          <a:p>
            <a:r>
              <a:rPr lang="en-US" sz="1600" dirty="0"/>
              <a:t>Paul’s release from prison</a:t>
            </a:r>
          </a:p>
        </p:txBody>
      </p:sp>
      <p:sp>
        <p:nvSpPr>
          <p:cNvPr id="64" name="TextBox 63">
            <a:extLst>
              <a:ext uri="{FF2B5EF4-FFF2-40B4-BE49-F238E27FC236}">
                <a16:creationId xmlns:a16="http://schemas.microsoft.com/office/drawing/2014/main" id="{E6C5CD12-FFC6-8B46-A8C7-E0E822D9CD0F}"/>
              </a:ext>
            </a:extLst>
          </p:cNvPr>
          <p:cNvSpPr txBox="1"/>
          <p:nvPr/>
        </p:nvSpPr>
        <p:spPr>
          <a:xfrm>
            <a:off x="2807059" y="5767559"/>
            <a:ext cx="2798330" cy="338554"/>
          </a:xfrm>
          <a:prstGeom prst="rect">
            <a:avLst/>
          </a:prstGeom>
          <a:noFill/>
        </p:spPr>
        <p:txBody>
          <a:bodyPr wrap="none" rtlCol="0">
            <a:spAutoFit/>
          </a:bodyPr>
          <a:lstStyle/>
          <a:p>
            <a:r>
              <a:rPr lang="en-US" sz="1600" dirty="0"/>
              <a:t>Second imprisonment in Rome</a:t>
            </a:r>
          </a:p>
        </p:txBody>
      </p:sp>
      <p:sp>
        <p:nvSpPr>
          <p:cNvPr id="65" name="TextBox 64">
            <a:extLst>
              <a:ext uri="{FF2B5EF4-FFF2-40B4-BE49-F238E27FC236}">
                <a16:creationId xmlns:a16="http://schemas.microsoft.com/office/drawing/2014/main" id="{EA7CC2E3-B6DB-6A4D-8AAD-DDE5F4DAE836}"/>
              </a:ext>
            </a:extLst>
          </p:cNvPr>
          <p:cNvSpPr txBox="1"/>
          <p:nvPr/>
        </p:nvSpPr>
        <p:spPr>
          <a:xfrm>
            <a:off x="2819185" y="6224590"/>
            <a:ext cx="2642252" cy="553998"/>
          </a:xfrm>
          <a:prstGeom prst="rect">
            <a:avLst/>
          </a:prstGeom>
          <a:noFill/>
        </p:spPr>
        <p:txBody>
          <a:bodyPr wrap="square" rtlCol="0">
            <a:spAutoFit/>
          </a:bodyPr>
          <a:lstStyle/>
          <a:p>
            <a:r>
              <a:rPr lang="en-US" sz="1600" dirty="0"/>
              <a:t>Paul’s Martyrdom</a:t>
            </a:r>
          </a:p>
          <a:p>
            <a:r>
              <a:rPr lang="en-US" sz="1400" dirty="0"/>
              <a:t>	</a:t>
            </a:r>
          </a:p>
        </p:txBody>
      </p:sp>
      <p:sp>
        <p:nvSpPr>
          <p:cNvPr id="67" name="TextBox 66">
            <a:extLst>
              <a:ext uri="{FF2B5EF4-FFF2-40B4-BE49-F238E27FC236}">
                <a16:creationId xmlns:a16="http://schemas.microsoft.com/office/drawing/2014/main" id="{DB0E4738-16D9-BC41-ACDD-FCBCA9A6E71D}"/>
              </a:ext>
            </a:extLst>
          </p:cNvPr>
          <p:cNvSpPr txBox="1"/>
          <p:nvPr/>
        </p:nvSpPr>
        <p:spPr>
          <a:xfrm>
            <a:off x="1844864" y="6491033"/>
            <a:ext cx="5622373" cy="369332"/>
          </a:xfrm>
          <a:prstGeom prst="rect">
            <a:avLst/>
          </a:prstGeom>
          <a:noFill/>
        </p:spPr>
        <p:txBody>
          <a:bodyPr wrap="none" rtlCol="0">
            <a:spAutoFit/>
          </a:bodyPr>
          <a:lstStyle/>
          <a:p>
            <a:r>
              <a:rPr lang="en-US" dirty="0"/>
              <a:t>*</a:t>
            </a:r>
            <a:r>
              <a:rPr lang="en-US" sz="1400" dirty="0"/>
              <a:t>Taken from Harkrider Workbook Commentary on Acts - Book 1, </a:t>
            </a:r>
            <a:r>
              <a:rPr lang="en-US" sz="1400" i="1" dirty="0"/>
              <a:t>page 4-5</a:t>
            </a:r>
          </a:p>
        </p:txBody>
      </p:sp>
      <p:sp>
        <p:nvSpPr>
          <p:cNvPr id="3" name="TextBox 2">
            <a:extLst>
              <a:ext uri="{FF2B5EF4-FFF2-40B4-BE49-F238E27FC236}">
                <a16:creationId xmlns:a16="http://schemas.microsoft.com/office/drawing/2014/main" id="{F4BAD97B-CA8F-0642-B7F8-AC2E3FC85FCB}"/>
              </a:ext>
            </a:extLst>
          </p:cNvPr>
          <p:cNvSpPr txBox="1"/>
          <p:nvPr/>
        </p:nvSpPr>
        <p:spPr>
          <a:xfrm>
            <a:off x="1688205" y="1635159"/>
            <a:ext cx="761427" cy="646331"/>
          </a:xfrm>
          <a:prstGeom prst="rect">
            <a:avLst/>
          </a:prstGeom>
          <a:noFill/>
        </p:spPr>
        <p:txBody>
          <a:bodyPr wrap="none" rtlCol="0">
            <a:spAutoFit/>
          </a:bodyPr>
          <a:lstStyle/>
          <a:p>
            <a:r>
              <a:rPr lang="en-US" dirty="0"/>
              <a:t>18:23-</a:t>
            </a:r>
          </a:p>
          <a:p>
            <a:r>
              <a:rPr lang="en-US" dirty="0"/>
              <a:t>21:17</a:t>
            </a:r>
          </a:p>
        </p:txBody>
      </p:sp>
      <p:sp>
        <p:nvSpPr>
          <p:cNvPr id="5" name="TextBox 4">
            <a:extLst>
              <a:ext uri="{FF2B5EF4-FFF2-40B4-BE49-F238E27FC236}">
                <a16:creationId xmlns:a16="http://schemas.microsoft.com/office/drawing/2014/main" id="{4DAB6A22-4C29-E544-883F-785CD8EAC3A2}"/>
              </a:ext>
            </a:extLst>
          </p:cNvPr>
          <p:cNvSpPr txBox="1"/>
          <p:nvPr/>
        </p:nvSpPr>
        <p:spPr>
          <a:xfrm>
            <a:off x="2741427" y="1667515"/>
            <a:ext cx="2963440" cy="830997"/>
          </a:xfrm>
          <a:prstGeom prst="rect">
            <a:avLst/>
          </a:prstGeom>
          <a:noFill/>
        </p:spPr>
        <p:txBody>
          <a:bodyPr wrap="none" rtlCol="0">
            <a:spAutoFit/>
          </a:bodyPr>
          <a:lstStyle/>
          <a:p>
            <a:r>
              <a:rPr lang="en-US" sz="1600" b="1" dirty="0"/>
              <a:t>THIRD MISSIONARY JOURNEY</a:t>
            </a:r>
          </a:p>
          <a:p>
            <a:r>
              <a:rPr lang="en-US" sz="1600" dirty="0"/>
              <a:t>Ephesus, Macedonia, Achaia, </a:t>
            </a:r>
          </a:p>
          <a:p>
            <a:r>
              <a:rPr lang="en-US" sz="1600" dirty="0"/>
              <a:t>Corinth, Philippi, Troas, Miletus</a:t>
            </a:r>
          </a:p>
        </p:txBody>
      </p:sp>
      <p:cxnSp>
        <p:nvCxnSpPr>
          <p:cNvPr id="7" name="Straight Connector 6">
            <a:extLst>
              <a:ext uri="{FF2B5EF4-FFF2-40B4-BE49-F238E27FC236}">
                <a16:creationId xmlns:a16="http://schemas.microsoft.com/office/drawing/2014/main" id="{8BE3FDFA-C04D-4542-8E90-9339FA1ED464}"/>
              </a:ext>
            </a:extLst>
          </p:cNvPr>
          <p:cNvCxnSpPr>
            <a:cxnSpLocks/>
          </p:cNvCxnSpPr>
          <p:nvPr/>
        </p:nvCxnSpPr>
        <p:spPr>
          <a:xfrm flipH="1">
            <a:off x="6287486" y="584066"/>
            <a:ext cx="28950" cy="5882234"/>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3" name="Straight Connector 62">
            <a:extLst>
              <a:ext uri="{FF2B5EF4-FFF2-40B4-BE49-F238E27FC236}">
                <a16:creationId xmlns:a16="http://schemas.microsoft.com/office/drawing/2014/main" id="{A20AC5DD-D0DE-5441-AA1A-AAF4813E6127}"/>
              </a:ext>
            </a:extLst>
          </p:cNvPr>
          <p:cNvCxnSpPr>
            <a:cxnSpLocks/>
          </p:cNvCxnSpPr>
          <p:nvPr/>
        </p:nvCxnSpPr>
        <p:spPr>
          <a:xfrm flipV="1">
            <a:off x="6310044" y="560615"/>
            <a:ext cx="2605356" cy="5051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8" name="Straight Connector 67">
            <a:extLst>
              <a:ext uri="{FF2B5EF4-FFF2-40B4-BE49-F238E27FC236}">
                <a16:creationId xmlns:a16="http://schemas.microsoft.com/office/drawing/2014/main" id="{2B5B7AA5-09BB-3E49-BCF7-5E9CE6685CF5}"/>
              </a:ext>
            </a:extLst>
          </p:cNvPr>
          <p:cNvCxnSpPr>
            <a:cxnSpLocks/>
          </p:cNvCxnSpPr>
          <p:nvPr/>
        </p:nvCxnSpPr>
        <p:spPr>
          <a:xfrm flipH="1">
            <a:off x="8872500" y="521572"/>
            <a:ext cx="25419" cy="594444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9" name="Straight Connector 68">
            <a:extLst>
              <a:ext uri="{FF2B5EF4-FFF2-40B4-BE49-F238E27FC236}">
                <a16:creationId xmlns:a16="http://schemas.microsoft.com/office/drawing/2014/main" id="{8BD3664E-7CEC-2F40-9DA7-0CDA019DCBB0}"/>
              </a:ext>
            </a:extLst>
          </p:cNvPr>
          <p:cNvCxnSpPr>
            <a:cxnSpLocks/>
          </p:cNvCxnSpPr>
          <p:nvPr/>
        </p:nvCxnSpPr>
        <p:spPr>
          <a:xfrm flipV="1">
            <a:off x="6288290" y="6466300"/>
            <a:ext cx="2586064" cy="20867"/>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sp>
        <p:nvSpPr>
          <p:cNvPr id="42" name="TextBox 41">
            <a:extLst>
              <a:ext uri="{FF2B5EF4-FFF2-40B4-BE49-F238E27FC236}">
                <a16:creationId xmlns:a16="http://schemas.microsoft.com/office/drawing/2014/main" id="{623E3F13-087D-A34B-9397-82A1D2D86969}"/>
              </a:ext>
            </a:extLst>
          </p:cNvPr>
          <p:cNvSpPr txBox="1"/>
          <p:nvPr/>
        </p:nvSpPr>
        <p:spPr>
          <a:xfrm>
            <a:off x="6597425" y="202808"/>
            <a:ext cx="2023311" cy="369332"/>
          </a:xfrm>
          <a:prstGeom prst="rect">
            <a:avLst/>
          </a:prstGeom>
          <a:noFill/>
        </p:spPr>
        <p:txBody>
          <a:bodyPr wrap="none" rtlCol="0">
            <a:spAutoFit/>
          </a:bodyPr>
          <a:lstStyle/>
          <a:p>
            <a:r>
              <a:rPr lang="en-US" b="1" dirty="0"/>
              <a:t>Letters Paul wrote</a:t>
            </a:r>
          </a:p>
        </p:txBody>
      </p:sp>
      <p:sp>
        <p:nvSpPr>
          <p:cNvPr id="44" name="TextBox 43">
            <a:extLst>
              <a:ext uri="{FF2B5EF4-FFF2-40B4-BE49-F238E27FC236}">
                <a16:creationId xmlns:a16="http://schemas.microsoft.com/office/drawing/2014/main" id="{65665813-5DD1-FC4F-9FB4-59B3BAC83E74}"/>
              </a:ext>
            </a:extLst>
          </p:cNvPr>
          <p:cNvSpPr txBox="1"/>
          <p:nvPr/>
        </p:nvSpPr>
        <p:spPr>
          <a:xfrm>
            <a:off x="6647942" y="548916"/>
            <a:ext cx="1638590" cy="338554"/>
          </a:xfrm>
          <a:prstGeom prst="rect">
            <a:avLst/>
          </a:prstGeom>
          <a:noFill/>
        </p:spPr>
        <p:txBody>
          <a:bodyPr wrap="none" rtlCol="0">
            <a:spAutoFit/>
          </a:bodyPr>
          <a:lstStyle/>
          <a:p>
            <a:pPr algn="ctr"/>
            <a:r>
              <a:rPr lang="en-US" sz="1600" b="1" dirty="0"/>
              <a:t>FROM CORINTH</a:t>
            </a:r>
          </a:p>
        </p:txBody>
      </p:sp>
      <p:sp>
        <p:nvSpPr>
          <p:cNvPr id="45" name="TextBox 44">
            <a:extLst>
              <a:ext uri="{FF2B5EF4-FFF2-40B4-BE49-F238E27FC236}">
                <a16:creationId xmlns:a16="http://schemas.microsoft.com/office/drawing/2014/main" id="{127BC4F3-C225-124A-85DC-87C175BCF147}"/>
              </a:ext>
            </a:extLst>
          </p:cNvPr>
          <p:cNvSpPr txBox="1"/>
          <p:nvPr/>
        </p:nvSpPr>
        <p:spPr>
          <a:xfrm>
            <a:off x="6402532" y="831264"/>
            <a:ext cx="2169568" cy="584775"/>
          </a:xfrm>
          <a:prstGeom prst="rect">
            <a:avLst/>
          </a:prstGeom>
          <a:noFill/>
        </p:spPr>
        <p:txBody>
          <a:bodyPr wrap="none" rtlCol="0">
            <a:spAutoFit/>
          </a:bodyPr>
          <a:lstStyle/>
          <a:p>
            <a:r>
              <a:rPr lang="en-US" sz="1600" dirty="0"/>
              <a:t>AD 52 - 1 Thessalonians</a:t>
            </a:r>
          </a:p>
          <a:p>
            <a:r>
              <a:rPr lang="en-US" sz="1600" dirty="0"/>
              <a:t>AD 53 - 2 Thessalonians</a:t>
            </a:r>
          </a:p>
        </p:txBody>
      </p:sp>
      <p:sp>
        <p:nvSpPr>
          <p:cNvPr id="46" name="TextBox 45">
            <a:extLst>
              <a:ext uri="{FF2B5EF4-FFF2-40B4-BE49-F238E27FC236}">
                <a16:creationId xmlns:a16="http://schemas.microsoft.com/office/drawing/2014/main" id="{89BBDE5E-D461-F142-BD76-FEAF4094A2FA}"/>
              </a:ext>
            </a:extLst>
          </p:cNvPr>
          <p:cNvSpPr txBox="1"/>
          <p:nvPr/>
        </p:nvSpPr>
        <p:spPr>
          <a:xfrm>
            <a:off x="6675091" y="1579629"/>
            <a:ext cx="1478290" cy="307777"/>
          </a:xfrm>
          <a:prstGeom prst="rect">
            <a:avLst/>
          </a:prstGeom>
          <a:noFill/>
        </p:spPr>
        <p:txBody>
          <a:bodyPr wrap="none" rtlCol="0">
            <a:spAutoFit/>
          </a:bodyPr>
          <a:lstStyle/>
          <a:p>
            <a:r>
              <a:rPr lang="en-US" sz="1400" b="1" dirty="0"/>
              <a:t>FROM EPHESUS</a:t>
            </a:r>
          </a:p>
        </p:txBody>
      </p:sp>
      <p:sp>
        <p:nvSpPr>
          <p:cNvPr id="47" name="TextBox 46">
            <a:extLst>
              <a:ext uri="{FF2B5EF4-FFF2-40B4-BE49-F238E27FC236}">
                <a16:creationId xmlns:a16="http://schemas.microsoft.com/office/drawing/2014/main" id="{B3A52A2E-A2B3-D44E-826C-742B9C333E84}"/>
              </a:ext>
            </a:extLst>
          </p:cNvPr>
          <p:cNvSpPr txBox="1"/>
          <p:nvPr/>
        </p:nvSpPr>
        <p:spPr>
          <a:xfrm>
            <a:off x="6597425" y="1797894"/>
            <a:ext cx="1533177" cy="276999"/>
          </a:xfrm>
          <a:prstGeom prst="rect">
            <a:avLst/>
          </a:prstGeom>
          <a:noFill/>
        </p:spPr>
        <p:txBody>
          <a:bodyPr wrap="none" rtlCol="0">
            <a:spAutoFit/>
          </a:bodyPr>
          <a:lstStyle/>
          <a:p>
            <a:r>
              <a:rPr lang="en-US" sz="1200" b="1" dirty="0"/>
              <a:t>AD 56- </a:t>
            </a:r>
            <a:r>
              <a:rPr lang="en-US" sz="1200" dirty="0"/>
              <a:t>1 Corinthians</a:t>
            </a:r>
          </a:p>
        </p:txBody>
      </p:sp>
      <p:sp>
        <p:nvSpPr>
          <p:cNvPr id="70" name="TextBox 69">
            <a:extLst>
              <a:ext uri="{FF2B5EF4-FFF2-40B4-BE49-F238E27FC236}">
                <a16:creationId xmlns:a16="http://schemas.microsoft.com/office/drawing/2014/main" id="{1361C123-C12F-9248-9377-493F4D86BDB3}"/>
              </a:ext>
            </a:extLst>
          </p:cNvPr>
          <p:cNvSpPr txBox="1"/>
          <p:nvPr/>
        </p:nvSpPr>
        <p:spPr>
          <a:xfrm>
            <a:off x="6541704" y="1968596"/>
            <a:ext cx="2134751" cy="492443"/>
          </a:xfrm>
          <a:prstGeom prst="rect">
            <a:avLst/>
          </a:prstGeom>
          <a:noFill/>
        </p:spPr>
        <p:txBody>
          <a:bodyPr wrap="square" rtlCol="0">
            <a:spAutoFit/>
          </a:bodyPr>
          <a:lstStyle/>
          <a:p>
            <a:r>
              <a:rPr lang="en-US" sz="1400" b="1" dirty="0"/>
              <a:t>FROM MACEDONIA</a:t>
            </a:r>
          </a:p>
          <a:p>
            <a:r>
              <a:rPr lang="en-US" sz="1200" dirty="0"/>
              <a:t>AD 57 - 2 Corinthians</a:t>
            </a:r>
          </a:p>
        </p:txBody>
      </p:sp>
      <p:sp>
        <p:nvSpPr>
          <p:cNvPr id="82" name="TextBox 81">
            <a:extLst>
              <a:ext uri="{FF2B5EF4-FFF2-40B4-BE49-F238E27FC236}">
                <a16:creationId xmlns:a16="http://schemas.microsoft.com/office/drawing/2014/main" id="{7480A6B1-8564-2E4F-8FF2-C6A5E08B3B86}"/>
              </a:ext>
            </a:extLst>
          </p:cNvPr>
          <p:cNvSpPr txBox="1"/>
          <p:nvPr/>
        </p:nvSpPr>
        <p:spPr>
          <a:xfrm>
            <a:off x="6666264" y="2360103"/>
            <a:ext cx="1455270" cy="307777"/>
          </a:xfrm>
          <a:prstGeom prst="rect">
            <a:avLst/>
          </a:prstGeom>
          <a:noFill/>
        </p:spPr>
        <p:txBody>
          <a:bodyPr wrap="none" rtlCol="0">
            <a:spAutoFit/>
          </a:bodyPr>
          <a:lstStyle/>
          <a:p>
            <a:r>
              <a:rPr lang="en-US" sz="1400" b="1" dirty="0"/>
              <a:t>FROM CORINTH</a:t>
            </a:r>
          </a:p>
        </p:txBody>
      </p:sp>
      <p:sp>
        <p:nvSpPr>
          <p:cNvPr id="83" name="TextBox 82">
            <a:extLst>
              <a:ext uri="{FF2B5EF4-FFF2-40B4-BE49-F238E27FC236}">
                <a16:creationId xmlns:a16="http://schemas.microsoft.com/office/drawing/2014/main" id="{C29F8E68-45BE-F246-A8FB-0F0ED947CCE5}"/>
              </a:ext>
            </a:extLst>
          </p:cNvPr>
          <p:cNvSpPr txBox="1"/>
          <p:nvPr/>
        </p:nvSpPr>
        <p:spPr>
          <a:xfrm>
            <a:off x="6707040" y="2587063"/>
            <a:ext cx="1257460" cy="461665"/>
          </a:xfrm>
          <a:prstGeom prst="rect">
            <a:avLst/>
          </a:prstGeom>
          <a:noFill/>
        </p:spPr>
        <p:txBody>
          <a:bodyPr wrap="none" rtlCol="0">
            <a:spAutoFit/>
          </a:bodyPr>
          <a:lstStyle/>
          <a:p>
            <a:r>
              <a:rPr lang="en-US" sz="1200" dirty="0"/>
              <a:t>AD 57 - Romans</a:t>
            </a:r>
          </a:p>
          <a:p>
            <a:r>
              <a:rPr lang="en-US" sz="1200" dirty="0"/>
              <a:t>AD 57 - Galatians</a:t>
            </a:r>
          </a:p>
        </p:txBody>
      </p:sp>
      <p:sp>
        <p:nvSpPr>
          <p:cNvPr id="84" name="TextBox 83">
            <a:extLst>
              <a:ext uri="{FF2B5EF4-FFF2-40B4-BE49-F238E27FC236}">
                <a16:creationId xmlns:a16="http://schemas.microsoft.com/office/drawing/2014/main" id="{B3362BBE-1F03-1541-A56F-52B45CB140E1}"/>
              </a:ext>
            </a:extLst>
          </p:cNvPr>
          <p:cNvSpPr txBox="1"/>
          <p:nvPr/>
        </p:nvSpPr>
        <p:spPr>
          <a:xfrm>
            <a:off x="6858000" y="3815517"/>
            <a:ext cx="1202573" cy="307777"/>
          </a:xfrm>
          <a:prstGeom prst="rect">
            <a:avLst/>
          </a:prstGeom>
          <a:noFill/>
        </p:spPr>
        <p:txBody>
          <a:bodyPr wrap="none" rtlCol="0">
            <a:spAutoFit/>
          </a:bodyPr>
          <a:lstStyle/>
          <a:p>
            <a:r>
              <a:rPr lang="en-US" sz="1400" b="1" dirty="0"/>
              <a:t>FROM ROME</a:t>
            </a:r>
          </a:p>
        </p:txBody>
      </p:sp>
      <p:sp>
        <p:nvSpPr>
          <p:cNvPr id="85" name="TextBox 84">
            <a:extLst>
              <a:ext uri="{FF2B5EF4-FFF2-40B4-BE49-F238E27FC236}">
                <a16:creationId xmlns:a16="http://schemas.microsoft.com/office/drawing/2014/main" id="{E887A3DC-40BD-454A-AB6B-7BFCDFEBAB64}"/>
              </a:ext>
            </a:extLst>
          </p:cNvPr>
          <p:cNvSpPr txBox="1"/>
          <p:nvPr/>
        </p:nvSpPr>
        <p:spPr>
          <a:xfrm>
            <a:off x="6737117" y="4009509"/>
            <a:ext cx="1575752" cy="954107"/>
          </a:xfrm>
          <a:prstGeom prst="rect">
            <a:avLst/>
          </a:prstGeom>
          <a:noFill/>
        </p:spPr>
        <p:txBody>
          <a:bodyPr wrap="none" rtlCol="0">
            <a:spAutoFit/>
          </a:bodyPr>
          <a:lstStyle/>
          <a:p>
            <a:r>
              <a:rPr lang="en-US" sz="1400" dirty="0"/>
              <a:t>AD 62 - </a:t>
            </a:r>
            <a:r>
              <a:rPr lang="en-US" sz="1400" b="1" dirty="0"/>
              <a:t>Colossians</a:t>
            </a:r>
          </a:p>
          <a:p>
            <a:r>
              <a:rPr lang="en-US" sz="1400" dirty="0"/>
              <a:t>AD 62 - Ephesians</a:t>
            </a:r>
          </a:p>
          <a:p>
            <a:r>
              <a:rPr lang="en-US" sz="1400" dirty="0"/>
              <a:t>AD - 62 Philippians</a:t>
            </a:r>
          </a:p>
          <a:p>
            <a:r>
              <a:rPr lang="en-US" sz="1400" dirty="0"/>
              <a:t>AD 62 - Philemon</a:t>
            </a:r>
          </a:p>
        </p:txBody>
      </p:sp>
      <p:sp>
        <p:nvSpPr>
          <p:cNvPr id="86" name="TextBox 85">
            <a:extLst>
              <a:ext uri="{FF2B5EF4-FFF2-40B4-BE49-F238E27FC236}">
                <a16:creationId xmlns:a16="http://schemas.microsoft.com/office/drawing/2014/main" id="{EC9BE45D-AB97-4E47-B4AD-85CAEB9BCECA}"/>
              </a:ext>
            </a:extLst>
          </p:cNvPr>
          <p:cNvSpPr txBox="1"/>
          <p:nvPr/>
        </p:nvSpPr>
        <p:spPr>
          <a:xfrm>
            <a:off x="6712463" y="5007718"/>
            <a:ext cx="1733039" cy="307777"/>
          </a:xfrm>
          <a:prstGeom prst="rect">
            <a:avLst/>
          </a:prstGeom>
          <a:noFill/>
        </p:spPr>
        <p:txBody>
          <a:bodyPr wrap="none" rtlCol="0">
            <a:spAutoFit/>
          </a:bodyPr>
          <a:lstStyle/>
          <a:p>
            <a:r>
              <a:rPr lang="en-US" sz="1400" b="1" dirty="0"/>
              <a:t>FROM MACEDONIA</a:t>
            </a:r>
          </a:p>
        </p:txBody>
      </p:sp>
      <p:sp>
        <p:nvSpPr>
          <p:cNvPr id="87" name="TextBox 86">
            <a:extLst>
              <a:ext uri="{FF2B5EF4-FFF2-40B4-BE49-F238E27FC236}">
                <a16:creationId xmlns:a16="http://schemas.microsoft.com/office/drawing/2014/main" id="{9A4FA7CB-3F37-264D-9F1A-75A5E77BB649}"/>
              </a:ext>
            </a:extLst>
          </p:cNvPr>
          <p:cNvSpPr txBox="1"/>
          <p:nvPr/>
        </p:nvSpPr>
        <p:spPr>
          <a:xfrm>
            <a:off x="6858000" y="5161606"/>
            <a:ext cx="1507720" cy="523220"/>
          </a:xfrm>
          <a:prstGeom prst="rect">
            <a:avLst/>
          </a:prstGeom>
          <a:noFill/>
        </p:spPr>
        <p:txBody>
          <a:bodyPr wrap="none" rtlCol="0">
            <a:spAutoFit/>
          </a:bodyPr>
          <a:lstStyle/>
          <a:p>
            <a:r>
              <a:rPr lang="en-US" sz="1400" dirty="0"/>
              <a:t>AD 66 - 1 Timothy</a:t>
            </a:r>
          </a:p>
          <a:p>
            <a:r>
              <a:rPr lang="en-US" sz="1400" dirty="0"/>
              <a:t>AD 66 - Titus</a:t>
            </a:r>
          </a:p>
        </p:txBody>
      </p:sp>
      <p:sp>
        <p:nvSpPr>
          <p:cNvPr id="90" name="TextBox 89">
            <a:extLst>
              <a:ext uri="{FF2B5EF4-FFF2-40B4-BE49-F238E27FC236}">
                <a16:creationId xmlns:a16="http://schemas.microsoft.com/office/drawing/2014/main" id="{750A2F8D-92D1-4C4C-AA32-642428F7EB7D}"/>
              </a:ext>
            </a:extLst>
          </p:cNvPr>
          <p:cNvSpPr txBox="1"/>
          <p:nvPr/>
        </p:nvSpPr>
        <p:spPr>
          <a:xfrm>
            <a:off x="6824974" y="5623262"/>
            <a:ext cx="1202573" cy="307777"/>
          </a:xfrm>
          <a:prstGeom prst="rect">
            <a:avLst/>
          </a:prstGeom>
          <a:noFill/>
        </p:spPr>
        <p:txBody>
          <a:bodyPr wrap="none" rtlCol="0">
            <a:spAutoFit/>
          </a:bodyPr>
          <a:lstStyle/>
          <a:p>
            <a:r>
              <a:rPr lang="en-US" sz="1400" b="1" dirty="0"/>
              <a:t>FROM ROME</a:t>
            </a:r>
          </a:p>
        </p:txBody>
      </p:sp>
      <p:sp>
        <p:nvSpPr>
          <p:cNvPr id="91" name="TextBox 90">
            <a:extLst>
              <a:ext uri="{FF2B5EF4-FFF2-40B4-BE49-F238E27FC236}">
                <a16:creationId xmlns:a16="http://schemas.microsoft.com/office/drawing/2014/main" id="{FC3A86F3-0F4C-2B4C-8EEF-2C708B38FD20}"/>
              </a:ext>
            </a:extLst>
          </p:cNvPr>
          <p:cNvSpPr txBox="1"/>
          <p:nvPr/>
        </p:nvSpPr>
        <p:spPr>
          <a:xfrm>
            <a:off x="6661455" y="5782024"/>
            <a:ext cx="1651414" cy="523220"/>
          </a:xfrm>
          <a:prstGeom prst="rect">
            <a:avLst/>
          </a:prstGeom>
          <a:noFill/>
        </p:spPr>
        <p:txBody>
          <a:bodyPr wrap="none" rtlCol="0">
            <a:spAutoFit/>
          </a:bodyPr>
          <a:lstStyle/>
          <a:p>
            <a:r>
              <a:rPr lang="en-US" sz="1400" dirty="0"/>
              <a:t>AD 66 - Hebrews (?)</a:t>
            </a:r>
          </a:p>
          <a:p>
            <a:r>
              <a:rPr lang="en-US" sz="1400" dirty="0"/>
              <a:t>AD 67 - 2 Timothy</a:t>
            </a:r>
          </a:p>
        </p:txBody>
      </p:sp>
      <p:sp>
        <p:nvSpPr>
          <p:cNvPr id="6" name="TextBox 5">
            <a:extLst>
              <a:ext uri="{FF2B5EF4-FFF2-40B4-BE49-F238E27FC236}">
                <a16:creationId xmlns:a16="http://schemas.microsoft.com/office/drawing/2014/main" id="{30E5FE7D-EABE-EE48-B2C2-2996F6FE14F0}"/>
              </a:ext>
            </a:extLst>
          </p:cNvPr>
          <p:cNvSpPr txBox="1"/>
          <p:nvPr/>
        </p:nvSpPr>
        <p:spPr>
          <a:xfrm>
            <a:off x="1800757" y="4667504"/>
            <a:ext cx="3383747" cy="369332"/>
          </a:xfrm>
          <a:prstGeom prst="rect">
            <a:avLst/>
          </a:prstGeom>
          <a:noFill/>
          <a:ln w="28575">
            <a:solidFill>
              <a:schemeClr val="tx1"/>
            </a:solidFill>
          </a:ln>
        </p:spPr>
        <p:txBody>
          <a:bodyPr wrap="none" rtlCol="0">
            <a:spAutoFit/>
          </a:bodyPr>
          <a:lstStyle/>
          <a:p>
            <a:r>
              <a:rPr lang="en-US" dirty="0"/>
              <a:t>---</a:t>
            </a:r>
            <a:r>
              <a:rPr lang="en-US" b="1" dirty="0"/>
              <a:t>The Book of Acts Ends Here-</a:t>
            </a:r>
            <a:r>
              <a:rPr lang="en-US" dirty="0"/>
              <a:t>--</a:t>
            </a:r>
          </a:p>
        </p:txBody>
      </p:sp>
      <p:cxnSp>
        <p:nvCxnSpPr>
          <p:cNvPr id="17" name="Straight Arrow Connector 16">
            <a:extLst>
              <a:ext uri="{FF2B5EF4-FFF2-40B4-BE49-F238E27FC236}">
                <a16:creationId xmlns:a16="http://schemas.microsoft.com/office/drawing/2014/main" id="{B83A43CD-784A-A744-A356-52E95BC206C2}"/>
              </a:ext>
            </a:extLst>
          </p:cNvPr>
          <p:cNvCxnSpPr/>
          <p:nvPr/>
        </p:nvCxnSpPr>
        <p:spPr>
          <a:xfrm>
            <a:off x="5883159" y="3236802"/>
            <a:ext cx="914400" cy="91440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0218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B35562F-996A-0345-8837-80A8B0EBC8E1}"/>
              </a:ext>
            </a:extLst>
          </p:cNvPr>
          <p:cNvSpPr/>
          <p:nvPr/>
        </p:nvSpPr>
        <p:spPr>
          <a:xfrm>
            <a:off x="3432104" y="3244334"/>
            <a:ext cx="2279791" cy="369332"/>
          </a:xfrm>
          <a:prstGeom prst="rect">
            <a:avLst/>
          </a:prstGeom>
        </p:spPr>
        <p:txBody>
          <a:bodyPr wrap="none">
            <a:spAutoFit/>
          </a:bodyPr>
          <a:lstStyle/>
          <a:p>
            <a:r>
              <a:rPr lang="en-US" dirty="0"/>
              <a:t>Paul's missionary map</a:t>
            </a:r>
          </a:p>
        </p:txBody>
      </p:sp>
      <p:pic>
        <p:nvPicPr>
          <p:cNvPr id="1026" name="Picture 2" descr="Apostle Paul's Second Missionary Journey Large Map">
            <a:extLst>
              <a:ext uri="{FF2B5EF4-FFF2-40B4-BE49-F238E27FC236}">
                <a16:creationId xmlns:a16="http://schemas.microsoft.com/office/drawing/2014/main" id="{D261F2AD-7BD9-7D43-8646-8557D060DE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24CFF0F-50FB-F145-9187-3F3E72686491}"/>
              </a:ext>
            </a:extLst>
          </p:cNvPr>
          <p:cNvSpPr txBox="1"/>
          <p:nvPr/>
        </p:nvSpPr>
        <p:spPr>
          <a:xfrm>
            <a:off x="103178" y="457200"/>
            <a:ext cx="1186070" cy="338554"/>
          </a:xfrm>
          <a:prstGeom prst="rect">
            <a:avLst/>
          </a:prstGeom>
          <a:solidFill>
            <a:schemeClr val="accent4">
              <a:lumMod val="40000"/>
              <a:lumOff val="60000"/>
            </a:schemeClr>
          </a:solidFill>
        </p:spPr>
        <p:txBody>
          <a:bodyPr wrap="square" rtlCol="0">
            <a:spAutoFit/>
          </a:bodyPr>
          <a:lstStyle/>
          <a:p>
            <a:endParaRPr lang="en-US" sz="1600" dirty="0">
              <a:highlight>
                <a:srgbClr val="000000"/>
              </a:highlight>
            </a:endParaRPr>
          </a:p>
        </p:txBody>
      </p:sp>
      <p:cxnSp>
        <p:nvCxnSpPr>
          <p:cNvPr id="3" name="Straight Arrow Connector 2">
            <a:extLst>
              <a:ext uri="{FF2B5EF4-FFF2-40B4-BE49-F238E27FC236}">
                <a16:creationId xmlns:a16="http://schemas.microsoft.com/office/drawing/2014/main" id="{F9973940-B510-E64E-BD61-12E251D09169}"/>
              </a:ext>
            </a:extLst>
          </p:cNvPr>
          <p:cNvCxnSpPr>
            <a:cxnSpLocks/>
          </p:cNvCxnSpPr>
          <p:nvPr/>
        </p:nvCxnSpPr>
        <p:spPr>
          <a:xfrm>
            <a:off x="4648200" y="1905000"/>
            <a:ext cx="152400" cy="1172646"/>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6691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5DE1A-2CFF-764B-BD5C-1F63CAA9A452}"/>
              </a:ext>
            </a:extLst>
          </p:cNvPr>
          <p:cNvSpPr>
            <a:spLocks noGrp="1"/>
          </p:cNvSpPr>
          <p:nvPr>
            <p:ph type="title" idx="4294967295"/>
          </p:nvPr>
        </p:nvSpPr>
        <p:spPr>
          <a:xfrm>
            <a:off x="1981200" y="-46258"/>
            <a:ext cx="6636179" cy="369332"/>
          </a:xfrm>
        </p:spPr>
        <p:txBody>
          <a:bodyPr>
            <a:noAutofit/>
          </a:bodyPr>
          <a:lstStyle/>
          <a:p>
            <a:r>
              <a:rPr lang="en-US" sz="2400" dirty="0">
                <a:solidFill>
                  <a:schemeClr val="tx1"/>
                </a:solidFill>
              </a:rPr>
              <a:t>A Comparison of Parallel Texts</a:t>
            </a:r>
          </a:p>
        </p:txBody>
      </p:sp>
      <p:sp>
        <p:nvSpPr>
          <p:cNvPr id="6" name="TextBox 5">
            <a:extLst>
              <a:ext uri="{FF2B5EF4-FFF2-40B4-BE49-F238E27FC236}">
                <a16:creationId xmlns:a16="http://schemas.microsoft.com/office/drawing/2014/main" id="{A6740A29-29F0-3F48-AB85-5C7A36507DBA}"/>
              </a:ext>
            </a:extLst>
          </p:cNvPr>
          <p:cNvSpPr txBox="1"/>
          <p:nvPr/>
        </p:nvSpPr>
        <p:spPr>
          <a:xfrm>
            <a:off x="1156874" y="284501"/>
            <a:ext cx="1024639" cy="400110"/>
          </a:xfrm>
          <a:prstGeom prst="rect">
            <a:avLst/>
          </a:prstGeom>
          <a:noFill/>
        </p:spPr>
        <p:txBody>
          <a:bodyPr wrap="none" rtlCol="0">
            <a:spAutoFit/>
          </a:bodyPr>
          <a:lstStyle/>
          <a:p>
            <a:r>
              <a:rPr lang="en-US" sz="2000" b="1" u="sng" dirty="0"/>
              <a:t>Subject</a:t>
            </a:r>
          </a:p>
        </p:txBody>
      </p:sp>
      <p:sp>
        <p:nvSpPr>
          <p:cNvPr id="7" name="TextBox 6">
            <a:extLst>
              <a:ext uri="{FF2B5EF4-FFF2-40B4-BE49-F238E27FC236}">
                <a16:creationId xmlns:a16="http://schemas.microsoft.com/office/drawing/2014/main" id="{6246C08B-3FCB-4347-9079-2AC817ADD77A}"/>
              </a:ext>
            </a:extLst>
          </p:cNvPr>
          <p:cNvSpPr txBox="1"/>
          <p:nvPr/>
        </p:nvSpPr>
        <p:spPr>
          <a:xfrm>
            <a:off x="6085576" y="256143"/>
            <a:ext cx="1350050" cy="400110"/>
          </a:xfrm>
          <a:prstGeom prst="rect">
            <a:avLst/>
          </a:prstGeom>
          <a:noFill/>
        </p:spPr>
        <p:txBody>
          <a:bodyPr wrap="none" rtlCol="0">
            <a:spAutoFit/>
          </a:bodyPr>
          <a:lstStyle/>
          <a:p>
            <a:r>
              <a:rPr lang="en-US" sz="2000" b="1" u="sng" dirty="0"/>
              <a:t>Colossians</a:t>
            </a:r>
          </a:p>
        </p:txBody>
      </p:sp>
      <p:sp>
        <p:nvSpPr>
          <p:cNvPr id="8" name="TextBox 7">
            <a:extLst>
              <a:ext uri="{FF2B5EF4-FFF2-40B4-BE49-F238E27FC236}">
                <a16:creationId xmlns:a16="http://schemas.microsoft.com/office/drawing/2014/main" id="{C1E5F0AB-ABBA-144D-AE18-D318BF8B8F90}"/>
              </a:ext>
            </a:extLst>
          </p:cNvPr>
          <p:cNvSpPr txBox="1"/>
          <p:nvPr/>
        </p:nvSpPr>
        <p:spPr>
          <a:xfrm>
            <a:off x="3719120" y="264080"/>
            <a:ext cx="1303562" cy="400110"/>
          </a:xfrm>
          <a:prstGeom prst="rect">
            <a:avLst/>
          </a:prstGeom>
          <a:noFill/>
        </p:spPr>
        <p:txBody>
          <a:bodyPr wrap="none" rtlCol="0">
            <a:spAutoFit/>
          </a:bodyPr>
          <a:lstStyle/>
          <a:p>
            <a:r>
              <a:rPr lang="en-US" sz="2000" b="1" u="sng" dirty="0"/>
              <a:t>Ephesians</a:t>
            </a:r>
          </a:p>
        </p:txBody>
      </p:sp>
      <p:sp>
        <p:nvSpPr>
          <p:cNvPr id="10" name="TextBox 9">
            <a:extLst>
              <a:ext uri="{FF2B5EF4-FFF2-40B4-BE49-F238E27FC236}">
                <a16:creationId xmlns:a16="http://schemas.microsoft.com/office/drawing/2014/main" id="{DCA9993D-F47E-7E42-9CA6-71185AB6AE82}"/>
              </a:ext>
            </a:extLst>
          </p:cNvPr>
          <p:cNvSpPr txBox="1"/>
          <p:nvPr/>
        </p:nvSpPr>
        <p:spPr>
          <a:xfrm>
            <a:off x="781286" y="596696"/>
            <a:ext cx="3164071" cy="7109639"/>
          </a:xfrm>
          <a:prstGeom prst="rect">
            <a:avLst/>
          </a:prstGeom>
          <a:noFill/>
        </p:spPr>
        <p:txBody>
          <a:bodyPr wrap="none" rtlCol="0">
            <a:spAutoFit/>
          </a:bodyPr>
          <a:lstStyle/>
          <a:p>
            <a:pPr marL="342900" indent="-342900">
              <a:buFont typeface="+mj-lt"/>
              <a:buAutoNum type="arabicPeriod"/>
            </a:pPr>
            <a:r>
              <a:rPr lang="en-US" sz="1500" b="1" dirty="0"/>
              <a:t>Salutation	</a:t>
            </a:r>
          </a:p>
          <a:p>
            <a:pPr marL="342900" indent="-342900">
              <a:buFont typeface="+mj-lt"/>
              <a:buAutoNum type="arabicPeriod"/>
            </a:pPr>
            <a:r>
              <a:rPr lang="en-US" sz="1500" b="1" dirty="0"/>
              <a:t>Holy, Blameless</a:t>
            </a:r>
          </a:p>
          <a:p>
            <a:pPr marL="342900" indent="-342900">
              <a:buFont typeface="+mj-lt"/>
              <a:buAutoNum type="arabicPeriod"/>
            </a:pPr>
            <a:r>
              <a:rPr lang="en-US" sz="1500" b="1" dirty="0"/>
              <a:t>Redemption</a:t>
            </a:r>
          </a:p>
          <a:p>
            <a:pPr marL="342900" indent="-342900">
              <a:buFont typeface="+mj-lt"/>
              <a:buAutoNum type="arabicPeriod"/>
            </a:pPr>
            <a:r>
              <a:rPr lang="en-US" sz="1500" b="1" dirty="0"/>
              <a:t>All are reconciled in Christ</a:t>
            </a:r>
          </a:p>
          <a:p>
            <a:pPr marL="342900" indent="-342900">
              <a:buFont typeface="+mj-lt"/>
              <a:buAutoNum type="arabicPeriod"/>
            </a:pPr>
            <a:r>
              <a:rPr lang="en-US" sz="1500" b="1" dirty="0"/>
              <a:t>Position of Christ</a:t>
            </a:r>
          </a:p>
          <a:p>
            <a:pPr marL="342900" indent="-342900">
              <a:buFont typeface="+mj-lt"/>
              <a:buAutoNum type="arabicPeriod"/>
            </a:pPr>
            <a:r>
              <a:rPr lang="en-US" sz="1500" b="1" dirty="0"/>
              <a:t>Christ is the Head, of Body</a:t>
            </a:r>
          </a:p>
          <a:p>
            <a:pPr marL="342900" indent="-342900">
              <a:buFont typeface="+mj-lt"/>
              <a:buAutoNum type="arabicPeriod"/>
            </a:pPr>
            <a:r>
              <a:rPr lang="en-US" sz="1500" b="1" dirty="0"/>
              <a:t>Spiritually dead in sin</a:t>
            </a:r>
          </a:p>
          <a:p>
            <a:pPr marL="342900" indent="-342900">
              <a:buFont typeface="+mj-lt"/>
              <a:buAutoNum type="arabicPeriod"/>
            </a:pPr>
            <a:r>
              <a:rPr lang="en-US" sz="1500" b="1" dirty="0"/>
              <a:t>Made alive in Christ</a:t>
            </a:r>
          </a:p>
          <a:p>
            <a:pPr marL="342900" indent="-342900">
              <a:buFont typeface="+mj-lt"/>
              <a:buAutoNum type="arabicPeriod"/>
            </a:pPr>
            <a:r>
              <a:rPr lang="en-US" sz="1500" b="1" dirty="0"/>
              <a:t>Reconciliation of Jews/Gentiles</a:t>
            </a:r>
          </a:p>
          <a:p>
            <a:pPr marL="342900" indent="-342900">
              <a:buFont typeface="+mj-lt"/>
              <a:buAutoNum type="arabicPeriod"/>
            </a:pPr>
            <a:r>
              <a:rPr lang="en-US" sz="1500" b="1" dirty="0"/>
              <a:t>End of the Law of Moses</a:t>
            </a:r>
          </a:p>
          <a:p>
            <a:pPr marL="342900" indent="-342900">
              <a:buFont typeface="+mj-lt"/>
              <a:buAutoNum type="arabicPeriod"/>
            </a:pPr>
            <a:r>
              <a:rPr lang="en-US" sz="1500" b="1" dirty="0"/>
              <a:t>The mystery Paul preached</a:t>
            </a:r>
          </a:p>
          <a:p>
            <a:pPr marL="342900" indent="-342900">
              <a:buFont typeface="+mj-lt"/>
              <a:buAutoNum type="arabicPeriod"/>
            </a:pPr>
            <a:r>
              <a:rPr lang="en-US" sz="1500" b="1" dirty="0"/>
              <a:t>Walk in meekness</a:t>
            </a:r>
          </a:p>
          <a:p>
            <a:pPr marL="342900" indent="-342900">
              <a:buFont typeface="+mj-lt"/>
              <a:buAutoNum type="arabicPeriod"/>
            </a:pPr>
            <a:r>
              <a:rPr lang="en-US" sz="1500" b="1" dirty="0"/>
              <a:t>One Body</a:t>
            </a:r>
          </a:p>
          <a:p>
            <a:pPr marL="342900" indent="-342900">
              <a:buFont typeface="+mj-lt"/>
              <a:buAutoNum type="arabicPeriod"/>
            </a:pPr>
            <a:r>
              <a:rPr lang="en-US" sz="1500" b="1" dirty="0"/>
              <a:t>Christ nourishes His Body</a:t>
            </a:r>
          </a:p>
          <a:p>
            <a:pPr marL="342900" indent="-342900">
              <a:buFont typeface="+mj-lt"/>
              <a:buAutoNum type="arabicPeriod"/>
            </a:pPr>
            <a:r>
              <a:rPr lang="en-US" sz="1500" b="1" dirty="0"/>
              <a:t>Put off old man; put on new</a:t>
            </a:r>
          </a:p>
          <a:p>
            <a:pPr marL="342900" indent="-342900">
              <a:buFont typeface="+mj-lt"/>
              <a:buAutoNum type="arabicPeriod"/>
            </a:pPr>
            <a:r>
              <a:rPr lang="en-US" sz="1500" b="1" dirty="0"/>
              <a:t>God’s wrath against sin</a:t>
            </a:r>
          </a:p>
          <a:p>
            <a:pPr marL="342900" indent="-342900">
              <a:buFont typeface="+mj-lt"/>
              <a:buAutoNum type="arabicPeriod"/>
            </a:pPr>
            <a:r>
              <a:rPr lang="en-US" sz="1500" b="1" dirty="0"/>
              <a:t>Be filled with Spirit/Word</a:t>
            </a:r>
          </a:p>
          <a:p>
            <a:pPr marL="342900" indent="-342900">
              <a:buFont typeface="+mj-lt"/>
              <a:buAutoNum type="arabicPeriod"/>
            </a:pPr>
            <a:r>
              <a:rPr lang="en-US" sz="1500" b="1" dirty="0"/>
              <a:t>Sing &amp; make melody/with grace</a:t>
            </a:r>
          </a:p>
          <a:p>
            <a:pPr marL="342900" indent="-342900">
              <a:buFont typeface="+mj-lt"/>
              <a:buAutoNum type="arabicPeriod"/>
            </a:pPr>
            <a:r>
              <a:rPr lang="en-US" sz="1500" b="1" dirty="0"/>
              <a:t>Redeem the time</a:t>
            </a:r>
          </a:p>
          <a:p>
            <a:pPr marL="342900" indent="-342900">
              <a:buFont typeface="+mj-lt"/>
              <a:buAutoNum type="arabicPeriod"/>
            </a:pPr>
            <a:r>
              <a:rPr lang="en-US" sz="1500" b="1" dirty="0"/>
              <a:t>Responsibility of wives </a:t>
            </a:r>
          </a:p>
          <a:p>
            <a:pPr marL="342900" indent="-342900">
              <a:buFont typeface="+mj-lt"/>
              <a:buAutoNum type="arabicPeriod"/>
            </a:pPr>
            <a:r>
              <a:rPr lang="en-US" sz="1500" b="1" dirty="0"/>
              <a:t>Responsibility of husbands</a:t>
            </a:r>
          </a:p>
          <a:p>
            <a:pPr marL="342900" indent="-342900">
              <a:buFont typeface="+mj-lt"/>
              <a:buAutoNum type="arabicPeriod"/>
            </a:pPr>
            <a:r>
              <a:rPr lang="en-US" sz="1500" b="1" dirty="0"/>
              <a:t>Responsibility of children</a:t>
            </a:r>
          </a:p>
          <a:p>
            <a:pPr marL="342900" indent="-342900">
              <a:buFont typeface="+mj-lt"/>
              <a:buAutoNum type="arabicPeriod"/>
            </a:pPr>
            <a:r>
              <a:rPr lang="en-US" sz="1500" b="1" dirty="0"/>
              <a:t>Responsibility of fathers</a:t>
            </a:r>
          </a:p>
          <a:p>
            <a:pPr marL="342900" indent="-342900">
              <a:buFont typeface="+mj-lt"/>
              <a:buAutoNum type="arabicPeriod"/>
            </a:pPr>
            <a:r>
              <a:rPr lang="en-US" sz="1500" b="1" dirty="0"/>
              <a:t>Responsibility of servants</a:t>
            </a:r>
          </a:p>
          <a:p>
            <a:pPr marL="342900" indent="-342900">
              <a:buFont typeface="+mj-lt"/>
              <a:buAutoNum type="arabicPeriod"/>
            </a:pPr>
            <a:r>
              <a:rPr lang="en-US" sz="1500" b="1" dirty="0"/>
              <a:t>Responsibility of masters</a:t>
            </a:r>
          </a:p>
          <a:p>
            <a:pPr marL="342900" indent="-342900">
              <a:buFont typeface="+mj-lt"/>
              <a:buAutoNum type="arabicPeriod"/>
            </a:pPr>
            <a:r>
              <a:rPr lang="en-US" sz="1500" b="1" dirty="0"/>
              <a:t>Paul’s request for prayers</a:t>
            </a:r>
          </a:p>
          <a:p>
            <a:pPr marL="342900" indent="-342900">
              <a:buFont typeface="+mj-lt"/>
              <a:buAutoNum type="arabicPeriod"/>
            </a:pPr>
            <a:r>
              <a:rPr lang="en-US" sz="1500" b="1" dirty="0"/>
              <a:t>Work for Tychicus </a:t>
            </a:r>
          </a:p>
          <a:p>
            <a:endParaRPr lang="en-US" sz="1500" dirty="0"/>
          </a:p>
          <a:p>
            <a:endParaRPr lang="en-US" dirty="0"/>
          </a:p>
          <a:p>
            <a:endParaRPr lang="en-US" dirty="0"/>
          </a:p>
        </p:txBody>
      </p:sp>
      <p:sp>
        <p:nvSpPr>
          <p:cNvPr id="11" name="TextBox 10">
            <a:extLst>
              <a:ext uri="{FF2B5EF4-FFF2-40B4-BE49-F238E27FC236}">
                <a16:creationId xmlns:a16="http://schemas.microsoft.com/office/drawing/2014/main" id="{12DA74B0-C146-D340-9B5C-77E384C21138}"/>
              </a:ext>
            </a:extLst>
          </p:cNvPr>
          <p:cNvSpPr txBox="1"/>
          <p:nvPr/>
        </p:nvSpPr>
        <p:spPr>
          <a:xfrm>
            <a:off x="3968675" y="589322"/>
            <a:ext cx="804451" cy="6878806"/>
          </a:xfrm>
          <a:prstGeom prst="rect">
            <a:avLst/>
          </a:prstGeom>
          <a:noFill/>
        </p:spPr>
        <p:txBody>
          <a:bodyPr wrap="none" rtlCol="0">
            <a:spAutoFit/>
          </a:bodyPr>
          <a:lstStyle/>
          <a:p>
            <a:r>
              <a:rPr lang="en-US" sz="1500" b="1" dirty="0"/>
              <a:t>1:1-2</a:t>
            </a:r>
          </a:p>
          <a:p>
            <a:r>
              <a:rPr lang="en-US" sz="1500" b="1" dirty="0"/>
              <a:t>1:4</a:t>
            </a:r>
          </a:p>
          <a:p>
            <a:r>
              <a:rPr lang="en-US" sz="1500" b="1" dirty="0"/>
              <a:t>1:7</a:t>
            </a:r>
          </a:p>
          <a:p>
            <a:r>
              <a:rPr lang="en-US" sz="1500" b="1" dirty="0"/>
              <a:t>1:10</a:t>
            </a:r>
          </a:p>
          <a:p>
            <a:r>
              <a:rPr lang="en-US" sz="1500" b="1" dirty="0"/>
              <a:t>1:20-21</a:t>
            </a:r>
          </a:p>
          <a:p>
            <a:r>
              <a:rPr lang="en-US" sz="1500" b="1" dirty="0"/>
              <a:t>1:22-23</a:t>
            </a:r>
          </a:p>
          <a:p>
            <a:r>
              <a:rPr lang="en-US" sz="1500" b="1" dirty="0"/>
              <a:t>2:1</a:t>
            </a:r>
          </a:p>
          <a:p>
            <a:r>
              <a:rPr lang="en-US" sz="1500" b="1" dirty="0"/>
              <a:t>2:5-6</a:t>
            </a:r>
          </a:p>
          <a:p>
            <a:r>
              <a:rPr lang="en-US" sz="1500" b="1" dirty="0"/>
              <a:t>2:11-13</a:t>
            </a:r>
          </a:p>
          <a:p>
            <a:r>
              <a:rPr lang="en-US" sz="1500" b="1" dirty="0"/>
              <a:t>2:14-16</a:t>
            </a:r>
          </a:p>
          <a:p>
            <a:r>
              <a:rPr lang="en-US" sz="1500" b="1" dirty="0"/>
              <a:t>3:1-7</a:t>
            </a:r>
          </a:p>
          <a:p>
            <a:r>
              <a:rPr lang="en-US" sz="1500" b="1" dirty="0"/>
              <a:t>4:2-3</a:t>
            </a:r>
          </a:p>
          <a:p>
            <a:r>
              <a:rPr lang="en-US" sz="1500" b="1" dirty="0"/>
              <a:t>4:4</a:t>
            </a:r>
          </a:p>
          <a:p>
            <a:r>
              <a:rPr lang="en-US" sz="1500" b="1" dirty="0"/>
              <a:t>4:15-16</a:t>
            </a:r>
          </a:p>
          <a:p>
            <a:r>
              <a:rPr lang="en-US" sz="1500" b="1" dirty="0"/>
              <a:t>4:22-32</a:t>
            </a:r>
          </a:p>
          <a:p>
            <a:r>
              <a:rPr lang="en-US" sz="1500" b="1" dirty="0"/>
              <a:t>5:3-6</a:t>
            </a:r>
          </a:p>
          <a:p>
            <a:r>
              <a:rPr lang="en-US" sz="1500" b="1" dirty="0"/>
              <a:t>5:18-20</a:t>
            </a:r>
          </a:p>
          <a:p>
            <a:r>
              <a:rPr lang="en-US" sz="1500" b="1" dirty="0"/>
              <a:t>5:19</a:t>
            </a:r>
          </a:p>
          <a:p>
            <a:r>
              <a:rPr lang="en-US" sz="1500" b="1" dirty="0"/>
              <a:t>5:15-16</a:t>
            </a:r>
          </a:p>
          <a:p>
            <a:r>
              <a:rPr lang="en-US" sz="1500" b="1" dirty="0"/>
              <a:t>5:22-24</a:t>
            </a:r>
          </a:p>
          <a:p>
            <a:r>
              <a:rPr lang="en-US" sz="1500" b="1" dirty="0"/>
              <a:t>5:25-33</a:t>
            </a:r>
          </a:p>
          <a:p>
            <a:r>
              <a:rPr lang="en-US" sz="1500" b="1" dirty="0"/>
              <a:t>6:1-3</a:t>
            </a:r>
          </a:p>
          <a:p>
            <a:r>
              <a:rPr lang="en-US" sz="1500" b="1" dirty="0"/>
              <a:t>6:4</a:t>
            </a:r>
          </a:p>
          <a:p>
            <a:r>
              <a:rPr lang="en-US" sz="1500" b="1" dirty="0"/>
              <a:t>6:5-8</a:t>
            </a:r>
          </a:p>
          <a:p>
            <a:r>
              <a:rPr lang="en-US" sz="1500" b="1" dirty="0"/>
              <a:t>6:9</a:t>
            </a:r>
          </a:p>
          <a:p>
            <a:r>
              <a:rPr lang="en-US" sz="1500" b="1" dirty="0"/>
              <a:t>6:18-20</a:t>
            </a:r>
          </a:p>
          <a:p>
            <a:r>
              <a:rPr lang="en-US" sz="1500" b="1" dirty="0"/>
              <a:t>6:21-24</a:t>
            </a:r>
            <a:endParaRPr lang="en-US" sz="1500" dirty="0"/>
          </a:p>
          <a:p>
            <a:endParaRPr lang="en-US" dirty="0"/>
          </a:p>
          <a:p>
            <a:endParaRPr lang="en-US" dirty="0"/>
          </a:p>
        </p:txBody>
      </p:sp>
      <p:sp>
        <p:nvSpPr>
          <p:cNvPr id="12" name="TextBox 11">
            <a:extLst>
              <a:ext uri="{FF2B5EF4-FFF2-40B4-BE49-F238E27FC236}">
                <a16:creationId xmlns:a16="http://schemas.microsoft.com/office/drawing/2014/main" id="{7FD5B8F7-7E33-4448-9051-94ED622DACFA}"/>
              </a:ext>
            </a:extLst>
          </p:cNvPr>
          <p:cNvSpPr txBox="1"/>
          <p:nvPr/>
        </p:nvSpPr>
        <p:spPr>
          <a:xfrm>
            <a:off x="6358376" y="589322"/>
            <a:ext cx="1222258" cy="6324808"/>
          </a:xfrm>
          <a:prstGeom prst="rect">
            <a:avLst/>
          </a:prstGeom>
          <a:noFill/>
        </p:spPr>
        <p:txBody>
          <a:bodyPr wrap="none" rtlCol="0">
            <a:spAutoFit/>
          </a:bodyPr>
          <a:lstStyle/>
          <a:p>
            <a:r>
              <a:rPr lang="en-US" sz="1500" b="1" dirty="0"/>
              <a:t>1:1-2</a:t>
            </a:r>
          </a:p>
          <a:p>
            <a:r>
              <a:rPr lang="en-US" sz="1500" b="1" dirty="0"/>
              <a:t>1:22</a:t>
            </a:r>
          </a:p>
          <a:p>
            <a:r>
              <a:rPr lang="en-US" sz="1500" b="1" dirty="0"/>
              <a:t>1:14</a:t>
            </a:r>
          </a:p>
          <a:p>
            <a:r>
              <a:rPr lang="en-US" sz="1500" b="1" dirty="0"/>
              <a:t>1:20</a:t>
            </a:r>
          </a:p>
          <a:p>
            <a:r>
              <a:rPr lang="en-US" sz="1500" b="1" dirty="0"/>
              <a:t>3:1</a:t>
            </a:r>
          </a:p>
          <a:p>
            <a:r>
              <a:rPr lang="en-US" sz="1500" b="1" dirty="0"/>
              <a:t>1:18, 24</a:t>
            </a:r>
          </a:p>
          <a:p>
            <a:r>
              <a:rPr lang="en-US" sz="1500" b="1" dirty="0"/>
              <a:t>2:13</a:t>
            </a:r>
          </a:p>
          <a:p>
            <a:r>
              <a:rPr lang="en-US" sz="1500" b="1" dirty="0"/>
              <a:t>2:12-13</a:t>
            </a:r>
          </a:p>
          <a:p>
            <a:r>
              <a:rPr lang="en-US" sz="1500" b="1" dirty="0"/>
              <a:t>1:20-22; 2:11</a:t>
            </a:r>
          </a:p>
          <a:p>
            <a:r>
              <a:rPr lang="en-US" sz="1500" b="1" dirty="0"/>
              <a:t>2:14-17</a:t>
            </a:r>
          </a:p>
          <a:p>
            <a:r>
              <a:rPr lang="en-US" sz="1500" b="1" dirty="0"/>
              <a:t>1:25-29</a:t>
            </a:r>
          </a:p>
          <a:p>
            <a:r>
              <a:rPr lang="en-US" sz="1500" b="1" dirty="0"/>
              <a:t>3:12-15</a:t>
            </a:r>
          </a:p>
          <a:p>
            <a:r>
              <a:rPr lang="en-US" sz="1500" b="1" dirty="0"/>
              <a:t>3:15</a:t>
            </a:r>
          </a:p>
          <a:p>
            <a:r>
              <a:rPr lang="en-US" sz="1500" b="1" dirty="0"/>
              <a:t>2:19</a:t>
            </a:r>
          </a:p>
          <a:p>
            <a:r>
              <a:rPr lang="en-US" sz="1500" b="1" dirty="0"/>
              <a:t>3:5-15</a:t>
            </a:r>
          </a:p>
          <a:p>
            <a:r>
              <a:rPr lang="en-US" sz="1500" b="1" dirty="0"/>
              <a:t>3:5-8</a:t>
            </a:r>
          </a:p>
          <a:p>
            <a:r>
              <a:rPr lang="en-US" sz="1500" b="1" dirty="0"/>
              <a:t>3:16-17</a:t>
            </a:r>
          </a:p>
          <a:p>
            <a:r>
              <a:rPr lang="en-US" sz="1500" b="1" dirty="0"/>
              <a:t>3:16</a:t>
            </a:r>
          </a:p>
          <a:p>
            <a:r>
              <a:rPr lang="en-US" sz="1500" b="1" dirty="0"/>
              <a:t>4:5</a:t>
            </a:r>
          </a:p>
          <a:p>
            <a:r>
              <a:rPr lang="en-US" sz="1500" b="1" dirty="0"/>
              <a:t>3:18</a:t>
            </a:r>
          </a:p>
          <a:p>
            <a:r>
              <a:rPr lang="en-US" sz="1500" b="1" dirty="0"/>
              <a:t>3:19</a:t>
            </a:r>
          </a:p>
          <a:p>
            <a:r>
              <a:rPr lang="en-US" sz="1500" b="1" dirty="0"/>
              <a:t>3:20</a:t>
            </a:r>
          </a:p>
          <a:p>
            <a:r>
              <a:rPr lang="en-US" sz="1500" b="1" dirty="0"/>
              <a:t>3:21</a:t>
            </a:r>
          </a:p>
          <a:p>
            <a:r>
              <a:rPr lang="en-US" sz="1500" b="1" dirty="0"/>
              <a:t>3:22-25</a:t>
            </a:r>
          </a:p>
          <a:p>
            <a:r>
              <a:rPr lang="en-US" sz="1500" b="1" dirty="0"/>
              <a:t>4:1</a:t>
            </a:r>
          </a:p>
          <a:p>
            <a:r>
              <a:rPr lang="en-US" sz="1500" b="1" dirty="0"/>
              <a:t>4:2-4</a:t>
            </a:r>
          </a:p>
          <a:p>
            <a:r>
              <a:rPr lang="en-US" sz="1500" b="1" dirty="0"/>
              <a:t>4:7-8</a:t>
            </a:r>
          </a:p>
        </p:txBody>
      </p:sp>
      <p:sp>
        <p:nvSpPr>
          <p:cNvPr id="3" name="TextBox 2">
            <a:extLst>
              <a:ext uri="{FF2B5EF4-FFF2-40B4-BE49-F238E27FC236}">
                <a16:creationId xmlns:a16="http://schemas.microsoft.com/office/drawing/2014/main" id="{A0DEFADB-8654-7345-8284-0C1E2D6FDDC6}"/>
              </a:ext>
            </a:extLst>
          </p:cNvPr>
          <p:cNvSpPr txBox="1"/>
          <p:nvPr/>
        </p:nvSpPr>
        <p:spPr>
          <a:xfrm>
            <a:off x="7580634" y="5638800"/>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11438F33-8319-D047-8CBB-45C9350C9BA5}"/>
              </a:ext>
            </a:extLst>
          </p:cNvPr>
          <p:cNvSpPr txBox="1"/>
          <p:nvPr/>
        </p:nvSpPr>
        <p:spPr>
          <a:xfrm>
            <a:off x="7193710" y="5903893"/>
            <a:ext cx="1750327" cy="954107"/>
          </a:xfrm>
          <a:prstGeom prst="rect">
            <a:avLst/>
          </a:prstGeom>
          <a:solidFill>
            <a:schemeClr val="bg1"/>
          </a:solidFill>
          <a:ln>
            <a:solidFill>
              <a:schemeClr val="tx1"/>
            </a:solidFill>
          </a:ln>
        </p:spPr>
        <p:txBody>
          <a:bodyPr wrap="square" rtlCol="0">
            <a:spAutoFit/>
          </a:bodyPr>
          <a:lstStyle/>
          <a:p>
            <a:r>
              <a:rPr lang="en-US" sz="1400" dirty="0"/>
              <a:t>From Olbricht &amp; McLarty, </a:t>
            </a:r>
            <a:r>
              <a:rPr lang="en-US" sz="1400" b="1" dirty="0"/>
              <a:t>Truth for Today Commentary </a:t>
            </a:r>
            <a:r>
              <a:rPr lang="en-US" sz="1400" dirty="0"/>
              <a:t>on Colossians</a:t>
            </a:r>
          </a:p>
        </p:txBody>
      </p:sp>
    </p:spTree>
    <p:extLst>
      <p:ext uri="{BB962C8B-B14F-4D97-AF65-F5344CB8AC3E}">
        <p14:creationId xmlns:p14="http://schemas.microsoft.com/office/powerpoint/2010/main" val="1339149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A67E8-F63D-AB42-85B4-AEC69D53415D}"/>
              </a:ext>
            </a:extLst>
          </p:cNvPr>
          <p:cNvSpPr>
            <a:spLocks noGrp="1"/>
          </p:cNvSpPr>
          <p:nvPr>
            <p:ph type="title"/>
          </p:nvPr>
        </p:nvSpPr>
        <p:spPr/>
        <p:txBody>
          <a:bodyPr>
            <a:normAutofit/>
          </a:bodyPr>
          <a:lstStyle/>
          <a:p>
            <a:r>
              <a:rPr lang="en-US" sz="3200" dirty="0"/>
              <a:t>About Colosse (Colossae)</a:t>
            </a:r>
          </a:p>
        </p:txBody>
      </p:sp>
      <p:sp>
        <p:nvSpPr>
          <p:cNvPr id="3" name="Content Placeholder 2">
            <a:extLst>
              <a:ext uri="{FF2B5EF4-FFF2-40B4-BE49-F238E27FC236}">
                <a16:creationId xmlns:a16="http://schemas.microsoft.com/office/drawing/2014/main" id="{15E41890-26C4-924A-A45A-B0EAA5E54EE5}"/>
              </a:ext>
            </a:extLst>
          </p:cNvPr>
          <p:cNvSpPr>
            <a:spLocks noGrp="1"/>
          </p:cNvSpPr>
          <p:nvPr>
            <p:ph idx="1"/>
          </p:nvPr>
        </p:nvSpPr>
        <p:spPr>
          <a:xfrm>
            <a:off x="152400" y="1600199"/>
            <a:ext cx="8763000" cy="5257801"/>
          </a:xfrm>
        </p:spPr>
        <p:txBody>
          <a:bodyPr>
            <a:normAutofit fontScale="92500" lnSpcReduction="20000"/>
          </a:bodyPr>
          <a:lstStyle/>
          <a:p>
            <a:pPr>
              <a:buFont typeface="Arial" panose="020B0604020202020204" pitchFamily="34" charset="0"/>
              <a:buChar char="•"/>
            </a:pPr>
            <a:r>
              <a:rPr lang="en-US" sz="2200" dirty="0"/>
              <a:t>A province of Asia, Colosse (Colossae) was 100 miles east of Ephesus, in the valley of the River Lycus , in the region known as Phrygia, about 12 miles up the river from Hierapolis and Laodicea (within 12 miles from each other).   </a:t>
            </a:r>
          </a:p>
          <a:p>
            <a:pPr>
              <a:buFont typeface="Arial" panose="020B0604020202020204" pitchFamily="34" charset="0"/>
              <a:buChar char="•"/>
            </a:pPr>
            <a:r>
              <a:rPr lang="en-US" sz="2200" dirty="0"/>
              <a:t>The city had once been a large city but during New Testament times it was not prominent.  </a:t>
            </a:r>
          </a:p>
          <a:p>
            <a:pPr>
              <a:buFont typeface="Arial" panose="020B0604020202020204" pitchFamily="34" charset="0"/>
              <a:buChar char="•"/>
            </a:pPr>
            <a:r>
              <a:rPr lang="en-US" sz="2200" dirty="0"/>
              <a:t>It was a very wealthy area known for two important trades: the wool industry and and the production of garments centered in Laodicea (see Rev. 3:17).  Also, they were known for dyeing.  </a:t>
            </a:r>
          </a:p>
          <a:p>
            <a:pPr>
              <a:buFont typeface="Arial" panose="020B0604020202020204" pitchFamily="34" charset="0"/>
              <a:buChar char="•"/>
            </a:pPr>
            <a:r>
              <a:rPr lang="en-US" sz="2200" dirty="0"/>
              <a:t>Epaphras was a native of the city and we are told that many people of Asia had heard the word (Acts 19:10).  It is possible that Epaphras had met up with Paul in Ephesus and then returned to Colosse to evangelize the area (see 1:7).  </a:t>
            </a:r>
          </a:p>
          <a:p>
            <a:pPr>
              <a:buFont typeface="Arial" panose="020B0604020202020204" pitchFamily="34" charset="0"/>
              <a:buChar char="•"/>
            </a:pPr>
            <a:r>
              <a:rPr lang="en-US" sz="2200" dirty="0"/>
              <a:t>Philemon was also instrumental in the Lord’s work at Colosse where the church met in his house.  Two others are mentioned as members there, Apphia and Archippus, as well as Nymphas who was at nearby Laodicea (4:17; Philm. 1:2; 4:15-16).  </a:t>
            </a:r>
          </a:p>
          <a:p>
            <a:pPr>
              <a:buFont typeface="Arial" panose="020B0604020202020204" pitchFamily="34" charset="0"/>
              <a:buChar char="•"/>
            </a:pPr>
            <a:r>
              <a:rPr lang="en-US" sz="2200" dirty="0"/>
              <a:t>The letter to Philemon was delivered the same time he and Tychicus delivered the letter to Colosse.  </a:t>
            </a:r>
          </a:p>
          <a:p>
            <a:pPr>
              <a:buFont typeface="Arial" panose="020B0604020202020204" pitchFamily="34" charset="0"/>
              <a:buChar char="•"/>
            </a:pPr>
            <a:r>
              <a:rPr lang="en-US" sz="2200" dirty="0"/>
              <a:t>Paul commends Epaphras, a “faithful minister”  for his influence and  hard labor in the area (4:12-13).  </a:t>
            </a:r>
          </a:p>
          <a:p>
            <a:pPr>
              <a:buFont typeface="Arial" panose="020B0604020202020204" pitchFamily="34" charset="0"/>
              <a:buChar char="•"/>
            </a:pPr>
            <a:r>
              <a:rPr lang="en-US" sz="2200" dirty="0"/>
              <a:t>Apparently, the church was made up of mostly Gentiles (1:27; 2:13).  </a:t>
            </a:r>
          </a:p>
          <a:p>
            <a:pPr>
              <a:buFont typeface="Arial" panose="020B0604020202020204" pitchFamily="34" charset="0"/>
              <a:buChar char="•"/>
            </a:pPr>
            <a:endParaRPr lang="en-US" sz="2200" dirty="0"/>
          </a:p>
          <a:p>
            <a:pPr>
              <a:buFont typeface="Arial" panose="020B0604020202020204" pitchFamily="34" charset="0"/>
              <a:buChar char="•"/>
            </a:pPr>
            <a:endParaRPr lang="en-US" sz="2200" dirty="0"/>
          </a:p>
          <a:p>
            <a:pPr>
              <a:buFont typeface="Arial" panose="020B0604020202020204" pitchFamily="34" charset="0"/>
              <a:buChar char="•"/>
            </a:pPr>
            <a:endParaRPr lang="en-US" sz="2200" dirty="0"/>
          </a:p>
          <a:p>
            <a:pPr>
              <a:buFont typeface="Arial" panose="020B0604020202020204" pitchFamily="34" charset="0"/>
              <a:buChar char="•"/>
            </a:pPr>
            <a:endParaRPr lang="en-US" sz="2200" dirty="0"/>
          </a:p>
        </p:txBody>
      </p:sp>
    </p:spTree>
    <p:extLst>
      <p:ext uri="{BB962C8B-B14F-4D97-AF65-F5344CB8AC3E}">
        <p14:creationId xmlns:p14="http://schemas.microsoft.com/office/powerpoint/2010/main" val="1123365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746</TotalTime>
  <Words>4265</Words>
  <Application>Microsoft Macintosh PowerPoint</Application>
  <PresentationFormat>On-screen Show (4:3)</PresentationFormat>
  <Paragraphs>454</Paragraphs>
  <Slides>18</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Abadi MT Condensed Extra Bold</vt:lpstr>
      <vt:lpstr>Aharoni</vt:lpstr>
      <vt:lpstr>Arial</vt:lpstr>
      <vt:lpstr>Arial Black</vt:lpstr>
      <vt:lpstr>Calibri</vt:lpstr>
      <vt:lpstr>Corbel</vt:lpstr>
      <vt:lpstr>Wingdings</vt:lpstr>
      <vt:lpstr>Wingdings 2</vt:lpstr>
      <vt:lpstr>Wingdings 3</vt:lpstr>
      <vt:lpstr>Module</vt:lpstr>
      <vt:lpstr>Symphony of the Scriptures</vt:lpstr>
      <vt:lpstr>Colossians</vt:lpstr>
      <vt:lpstr>PowerPoint Presentation</vt:lpstr>
      <vt:lpstr>PowerPoint Presentation</vt:lpstr>
      <vt:lpstr>About the New Testament  “Canon”</vt:lpstr>
      <vt:lpstr>PowerPoint Presentation</vt:lpstr>
      <vt:lpstr>PowerPoint Presentation</vt:lpstr>
      <vt:lpstr>A Comparison of Parallel Texts</vt:lpstr>
      <vt:lpstr>About Colosse (Colossae)</vt:lpstr>
      <vt:lpstr>“The Colossian Heresy” </vt:lpstr>
      <vt:lpstr>Gnosticism defined</vt:lpstr>
      <vt:lpstr>  The ISBE records the following general characteristics found within most varieties of Gnosticism:  </vt:lpstr>
      <vt:lpstr>Who wrote the book?  </vt:lpstr>
      <vt:lpstr>Where are we?</vt:lpstr>
      <vt:lpstr>Why is Colossians so important? </vt:lpstr>
      <vt:lpstr>What's the point? </vt:lpstr>
      <vt:lpstr>Brief Outline: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125</cp:revision>
  <cp:lastPrinted>2022-05-08T11:41:26Z</cp:lastPrinted>
  <dcterms:created xsi:type="dcterms:W3CDTF">2010-11-07T11:38:16Z</dcterms:created>
  <dcterms:modified xsi:type="dcterms:W3CDTF">2023-01-05T00:20:55Z</dcterms:modified>
</cp:coreProperties>
</file>